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318" r:id="rId4"/>
    <p:sldId id="259" r:id="rId5"/>
    <p:sldId id="260" r:id="rId6"/>
    <p:sldId id="261" r:id="rId7"/>
    <p:sldId id="325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326" r:id="rId21"/>
    <p:sldId id="311" r:id="rId22"/>
    <p:sldId id="309" r:id="rId23"/>
    <p:sldId id="305" r:id="rId24"/>
    <p:sldId id="306" r:id="rId25"/>
    <p:sldId id="307" r:id="rId26"/>
    <p:sldId id="308" r:id="rId27"/>
    <p:sldId id="327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28" r:id="rId36"/>
    <p:sldId id="296" r:id="rId37"/>
    <p:sldId id="298" r:id="rId38"/>
    <p:sldId id="303" r:id="rId39"/>
    <p:sldId id="304" r:id="rId40"/>
    <p:sldId id="300" r:id="rId41"/>
    <p:sldId id="329" r:id="rId42"/>
    <p:sldId id="302" r:id="rId43"/>
    <p:sldId id="313" r:id="rId44"/>
    <p:sldId id="319" r:id="rId45"/>
    <p:sldId id="320" r:id="rId46"/>
    <p:sldId id="321" r:id="rId47"/>
    <p:sldId id="323" r:id="rId48"/>
    <p:sldId id="322" r:id="rId49"/>
    <p:sldId id="331" r:id="rId50"/>
    <p:sldId id="332" r:id="rId51"/>
    <p:sldId id="333" r:id="rId52"/>
    <p:sldId id="334" r:id="rId53"/>
    <p:sldId id="336" r:id="rId54"/>
    <p:sldId id="335" r:id="rId55"/>
    <p:sldId id="338" r:id="rId56"/>
    <p:sldId id="324" r:id="rId57"/>
    <p:sldId id="339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4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03" autoAdjust="0"/>
  </p:normalViewPr>
  <p:slideViewPr>
    <p:cSldViewPr snapToGrid="0">
      <p:cViewPr varScale="1">
        <p:scale>
          <a:sx n="80" d="100"/>
          <a:sy n="80" d="100"/>
        </p:scale>
        <p:origin x="62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2CD4A-01AD-4517-8B14-16900C3EEE51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378F3-CD76-4EBC-B1BD-619166A694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226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91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359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59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005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01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900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70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86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50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66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1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5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64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94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59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986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11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63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46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81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15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33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499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47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46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88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31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78F3-CD76-4EBC-B1BD-619166A694E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9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1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5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9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64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68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6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715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3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6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5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DAB73-BE81-4119-854D-C5AED7759523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F6EB3-F056-45A4-BEBA-B9ACBC20BB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7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clipse.org/downloads/eclipse-packages/" TargetMode="External"/><Relationship Id="rId4" Type="http://schemas.openxmlformats.org/officeDocument/2006/relationships/hyperlink" Target="http://www.eclipse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addons.mozilla.org/en-US/firefox/addon/selenium-id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file:///C:\Users\erurian10\Videos\Captures\SeleniumIDE%20Recording.mp4" TargetMode="External"/><Relationship Id="rId4" Type="http://schemas.openxmlformats.org/officeDocument/2006/relationships/hyperlink" Target="http://www.naver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file:///C:\Users\erurian10\Videos\Captures\SeleniumIDE%20Play.mp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en-US/firefox/addon/firebu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en-US/firefox/addon/firepath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seleniumhq.org/download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github.com/seokheelee/test/blob/master/lib.zip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leniumhq.org/download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hyperlink" Target="file:///C:\Users\erurian10\Videos\Captures\Play%20to%20scropt.mp4" TargetMode="External"/><Relationship Id="rId4" Type="http://schemas.openxmlformats.org/officeDocument/2006/relationships/hyperlink" Target="file:///C:\Users\erurian10\Videos\Captures\Edit%20to%20Script.mp4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283893" y="5138727"/>
            <a:ext cx="11812858" cy="719147"/>
          </a:xfrm>
        </p:spPr>
        <p:txBody>
          <a:bodyPr>
            <a:noAutofit/>
          </a:bodyPr>
          <a:lstStyle/>
          <a:p>
            <a:pPr algn="r"/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Selenium </a:t>
            </a:r>
            <a:r>
              <a:rPr lang="ko-KR" altLang="en-US" sz="4000" b="1" dirty="0" smtClean="0"/>
              <a:t>교육자료</a:t>
            </a:r>
            <a:endParaRPr lang="ko-KR" altLang="en-US" sz="4000" b="1" dirty="0"/>
          </a:p>
        </p:txBody>
      </p:sp>
      <p:pic>
        <p:nvPicPr>
          <p:cNvPr id="9218" name="Picture 2" descr="selenium jav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98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1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14300"/>
            <a:ext cx="601027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2. JAVA </a:t>
            </a:r>
            <a:r>
              <a:rPr lang="ko-KR" altLang="en-US" sz="2500" b="1" dirty="0" smtClean="0"/>
              <a:t>환경변수 설정</a:t>
            </a:r>
            <a:endParaRPr lang="en-US" altLang="ko-KR" sz="2500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JAVA_HOME</a:t>
            </a:r>
          </a:p>
          <a:p>
            <a:r>
              <a:rPr lang="en-US" altLang="ko-KR" dirty="0" smtClean="0"/>
              <a:t>: Java </a:t>
            </a:r>
            <a:r>
              <a:rPr lang="ko-KR" altLang="en-US" dirty="0" smtClean="0"/>
              <a:t>프로그램에서 </a:t>
            </a:r>
            <a:r>
              <a:rPr lang="en-US" altLang="ko-KR" dirty="0" smtClean="0"/>
              <a:t>JAVA_HOME</a:t>
            </a:r>
            <a:r>
              <a:rPr lang="ko-KR" altLang="en-US" dirty="0" smtClean="0"/>
              <a:t>을 인식하기 때문에 </a:t>
            </a:r>
            <a:r>
              <a:rPr lang="en-US" altLang="ko-KR" dirty="0" smtClean="0"/>
              <a:t>JAVA_HOME</a:t>
            </a:r>
            <a:r>
              <a:rPr lang="ko-KR" altLang="en-US" dirty="0" smtClean="0"/>
              <a:t>을 설정한다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JAVA </a:t>
            </a:r>
            <a:r>
              <a:rPr lang="ko-KR" altLang="en-US" dirty="0" smtClean="0"/>
              <a:t>로만 프로그래밍을 한다면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Classpath</a:t>
            </a:r>
            <a:r>
              <a:rPr lang="ko-KR" altLang="en-US" dirty="0"/>
              <a:t> </a:t>
            </a:r>
            <a:r>
              <a:rPr lang="ko-KR" altLang="en-US" dirty="0" smtClean="0"/>
              <a:t>만 잡아줘도 잘 작동하지만 나중에 자바 버전을 변경할 때 </a:t>
            </a:r>
            <a:r>
              <a:rPr lang="en-US" altLang="ko-KR" dirty="0" smtClean="0"/>
              <a:t>JAVA_HOME</a:t>
            </a:r>
            <a:r>
              <a:rPr lang="ko-KR" altLang="en-US" dirty="0" smtClean="0"/>
              <a:t>만 변경하면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Classpath</a:t>
            </a:r>
            <a:r>
              <a:rPr lang="ko-KR" altLang="en-US" dirty="0" smtClean="0"/>
              <a:t>는 변경하지 않아도 되기 때문에 </a:t>
            </a:r>
            <a:r>
              <a:rPr lang="en-US" altLang="ko-KR" dirty="0" smtClean="0"/>
              <a:t>JAVA_HOME </a:t>
            </a:r>
            <a:r>
              <a:rPr lang="ko-KR" altLang="en-US" dirty="0" smtClean="0"/>
              <a:t>환경변수 설정 해주는 것이 좋다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시스템변수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새로 만들기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변수이름 </a:t>
            </a:r>
            <a:r>
              <a:rPr lang="en-US" altLang="ko-KR" dirty="0" smtClean="0"/>
              <a:t>: JAVA_HOME, </a:t>
            </a:r>
            <a:r>
              <a:rPr lang="ko-KR" altLang="en-US" dirty="0" smtClean="0"/>
              <a:t>변수 값에는 실제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가 설치된 경로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ex) Java </a:t>
            </a:r>
            <a:r>
              <a:rPr lang="ko-KR" altLang="en-US" dirty="0" smtClean="0"/>
              <a:t>설치 파일 다운로드 후 별다른 설정 없이 했다면 아래와 비슷한 경로로 설치된다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64" y="210889"/>
            <a:ext cx="5039264" cy="4320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64" y="4628123"/>
            <a:ext cx="5518884" cy="14012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28" y="4749268"/>
            <a:ext cx="5410200" cy="11334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86384" y="3245739"/>
            <a:ext cx="914400" cy="182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095499" y="3245739"/>
            <a:ext cx="2409825" cy="182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04949" y="3714750"/>
            <a:ext cx="1466851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04948" y="5040816"/>
            <a:ext cx="657227" cy="236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04947" y="5337136"/>
            <a:ext cx="1685928" cy="2064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278946" y="5676329"/>
            <a:ext cx="750254" cy="2064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0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14300"/>
            <a:ext cx="6010275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2. JAVA </a:t>
            </a:r>
            <a:r>
              <a:rPr lang="ko-KR" altLang="en-US" sz="2500" b="1" dirty="0" smtClean="0"/>
              <a:t>환경변수 설정</a:t>
            </a:r>
            <a:endParaRPr lang="en-US" altLang="ko-KR" sz="2500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Path</a:t>
            </a:r>
          </a:p>
          <a:p>
            <a:r>
              <a:rPr lang="en-US" altLang="ko-KR" dirty="0" smtClean="0"/>
              <a:t>Path</a:t>
            </a:r>
            <a:r>
              <a:rPr lang="ko-KR" altLang="en-US" dirty="0" smtClean="0"/>
              <a:t>를 설정하면 위에 말했듯이 해당 폴더 외의 다른 폴더에서도 경로를 찾아 </a:t>
            </a:r>
            <a:r>
              <a:rPr lang="en-US" altLang="ko-KR" dirty="0" err="1" smtClean="0"/>
              <a:t>Javac</a:t>
            </a:r>
            <a:r>
              <a:rPr lang="ko-KR" altLang="en-US" dirty="0" smtClean="0"/>
              <a:t>를 실행할 수 있게 해준다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시스템 속성에서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를 찾아서 편집을 클릭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※ </a:t>
            </a:r>
            <a:r>
              <a:rPr lang="ko-KR" altLang="en-US" dirty="0" smtClean="0"/>
              <a:t>주의점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편집할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</a:t>
            </a:r>
            <a:r>
              <a:rPr lang="ko-KR" altLang="en-US" dirty="0" err="1" smtClean="0"/>
              <a:t>변수값</a:t>
            </a:r>
            <a:r>
              <a:rPr lang="ko-KR" altLang="en-US" dirty="0" smtClean="0"/>
              <a:t> 을 지우고 </a:t>
            </a:r>
            <a:r>
              <a:rPr lang="en-US" altLang="ko-KR" dirty="0" smtClean="0"/>
              <a:t>Ctrl + C / V </a:t>
            </a:r>
            <a:r>
              <a:rPr lang="ko-KR" altLang="en-US" dirty="0" smtClean="0"/>
              <a:t>가 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변수 값 맨 뒤에 세미콜론 </a:t>
            </a:r>
            <a:r>
              <a:rPr lang="en-US" altLang="ko-KR" dirty="0" smtClean="0"/>
              <a:t>(;) </a:t>
            </a:r>
            <a:r>
              <a:rPr lang="ko-KR" altLang="en-US" dirty="0" smtClean="0"/>
              <a:t>붙이고 경로를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붙여 넣기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여기서 이미 </a:t>
            </a:r>
            <a:r>
              <a:rPr lang="en-US" altLang="ko-KR" dirty="0" smtClean="0"/>
              <a:t>JAVA_HOME</a:t>
            </a:r>
            <a:r>
              <a:rPr lang="ko-KR" altLang="en-US" dirty="0" smtClean="0"/>
              <a:t>의 환경변수를 설정했으므로</a:t>
            </a:r>
            <a:r>
              <a:rPr lang="en-US" altLang="ko-KR" dirty="0" smtClean="0"/>
              <a:t>, %JAVA_HOME%\bin;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C:\Program Files\Java\jdk1.8.0_91\bin 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같은 경로가 되므로</a:t>
            </a:r>
            <a:r>
              <a:rPr lang="en-US" altLang="ko-KR" dirty="0" smtClean="0"/>
              <a:t>, %JAVA_HOME%\bin;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넣어준다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402773"/>
            <a:ext cx="5267325" cy="156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675" y="2085975"/>
            <a:ext cx="5195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이번에는 위의 주소로 가서 경로를 복사한다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- </a:t>
            </a:r>
            <a:r>
              <a:rPr lang="ko-KR" altLang="en-US" sz="1400" dirty="0" smtClean="0"/>
              <a:t>각자의 버전에 따라 </a:t>
            </a:r>
            <a:r>
              <a:rPr lang="en-US" altLang="ko-KR" sz="1400" dirty="0" smtClean="0"/>
              <a:t>JDK~</a:t>
            </a:r>
            <a:r>
              <a:rPr lang="ko-KR" altLang="en-US" sz="1400" dirty="0" smtClean="0"/>
              <a:t>는 다른 폴더 명이 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895600"/>
            <a:ext cx="4781550" cy="3524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81072" y="5910262"/>
            <a:ext cx="342903" cy="2381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09900" y="638175"/>
            <a:ext cx="342903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61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14300"/>
            <a:ext cx="601027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2. JAVA </a:t>
            </a:r>
            <a:r>
              <a:rPr lang="ko-KR" altLang="en-US" sz="2500" b="1" dirty="0" smtClean="0"/>
              <a:t>환경변수 설정</a:t>
            </a:r>
            <a:endParaRPr lang="en-US" altLang="ko-KR" sz="2500" b="1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 err="1" smtClean="0"/>
              <a:t>cmd</a:t>
            </a:r>
            <a:r>
              <a:rPr lang="ko-KR" altLang="en-US" dirty="0" smtClean="0"/>
              <a:t>창에서 </a:t>
            </a:r>
            <a:r>
              <a:rPr lang="en-US" altLang="ko-KR" dirty="0" err="1" smtClean="0"/>
              <a:t>javac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실행해보면 왼쪽과 같이 나오게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정상적으로 환경변수 및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가 설치되었음을 알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※ </a:t>
            </a:r>
            <a:r>
              <a:rPr lang="ko-KR" altLang="en-US" dirty="0" smtClean="0"/>
              <a:t>순서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Window </a:t>
            </a:r>
            <a:r>
              <a:rPr lang="ko-KR" altLang="en-US" dirty="0" smtClean="0"/>
              <a:t>키 </a:t>
            </a:r>
            <a:r>
              <a:rPr lang="en-US" altLang="ko-KR" dirty="0" smtClean="0"/>
              <a:t>+ </a:t>
            </a:r>
            <a:r>
              <a:rPr lang="en-US" altLang="ko-KR" dirty="0" err="1" smtClean="0"/>
              <a:t>cmd</a:t>
            </a:r>
            <a:r>
              <a:rPr lang="ko-KR" altLang="en-US" dirty="0" smtClean="0"/>
              <a:t>입력 후 </a:t>
            </a:r>
            <a:r>
              <a:rPr lang="en-US" altLang="ko-KR" dirty="0" smtClean="0"/>
              <a:t>Enter</a:t>
            </a:r>
          </a:p>
          <a:p>
            <a:pPr marL="342900" indent="-342900">
              <a:buAutoNum type="arabicPeriod"/>
            </a:pPr>
            <a:r>
              <a:rPr lang="en-US" altLang="ko-KR" dirty="0" err="1" smtClean="0"/>
              <a:t>cmd</a:t>
            </a:r>
            <a:r>
              <a:rPr lang="ko-KR" altLang="en-US" dirty="0" smtClean="0"/>
              <a:t>화면에서 </a:t>
            </a:r>
            <a:r>
              <a:rPr lang="en-US" altLang="ko-KR" dirty="0" err="1" smtClean="0"/>
              <a:t>javac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후 </a:t>
            </a:r>
            <a:r>
              <a:rPr lang="en-US" altLang="ko-KR" dirty="0" smtClean="0"/>
              <a:t>Enter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944"/>
            <a:ext cx="5857875" cy="525936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57275" y="1209675"/>
            <a:ext cx="447675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8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14300"/>
            <a:ext cx="601027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2. JAVA </a:t>
            </a:r>
            <a:r>
              <a:rPr lang="ko-KR" altLang="en-US" sz="2500" b="1" dirty="0" smtClean="0"/>
              <a:t>환경변수 설정</a:t>
            </a:r>
            <a:endParaRPr lang="en-US" altLang="ko-KR" sz="2500" b="1" dirty="0" smtClean="0"/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 err="1" smtClean="0"/>
              <a:t>Classpath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en-US" altLang="ko-KR" dirty="0" err="1" smtClean="0"/>
              <a:t>Classpath</a:t>
            </a:r>
            <a:r>
              <a:rPr lang="ko-KR" altLang="en-US" dirty="0" smtClean="0"/>
              <a:t>를 설정하여 편리하게 </a:t>
            </a:r>
            <a:r>
              <a:rPr lang="en-US" altLang="ko-KR" dirty="0" smtClean="0"/>
              <a:t>package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JAVA_HOME </a:t>
            </a:r>
            <a:r>
              <a:rPr lang="ko-KR" altLang="en-US" dirty="0" smtClean="0"/>
              <a:t>과 마찬가지로 환경변수 설정 창에서 새로 만들기를 클릭한다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여기서 변수이름에 </a:t>
            </a:r>
            <a:r>
              <a:rPr lang="en-US" altLang="ko-KR" dirty="0" err="1" smtClean="0"/>
              <a:t>Classpath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변수값</a:t>
            </a:r>
            <a:r>
              <a:rPr lang="ko-KR" altLang="en-US" dirty="0" smtClean="0"/>
              <a:t> 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 smtClean="0"/>
              <a:t>.;JAVA_HOME%\lib\tools.jar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입력해야 한다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.</a:t>
            </a:r>
            <a:r>
              <a:rPr lang="ko-KR" altLang="en-US" dirty="0" smtClean="0"/>
              <a:t>은 현재 폴더를 의미하는데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현재폴더에서 찾아보고 없으면 </a:t>
            </a:r>
            <a:r>
              <a:rPr lang="en-US" altLang="ko-KR" dirty="0" smtClean="0"/>
              <a:t>JAVA_HOME%\lib\tools.jar </a:t>
            </a:r>
            <a:r>
              <a:rPr lang="ko-KR" altLang="en-US" dirty="0" smtClean="0"/>
              <a:t>에서 찾으라는 의미이다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JAVA_HOME</a:t>
            </a:r>
            <a:r>
              <a:rPr lang="ko-KR" altLang="en-US" dirty="0" smtClean="0"/>
              <a:t>을 이미 설정했으므로 위와 같이 입력할 수 있는 것이다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742950"/>
            <a:ext cx="45529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315947"/>
            <a:ext cx="5007264" cy="44303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800" y="114300"/>
            <a:ext cx="6010275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3. Eclipse </a:t>
            </a:r>
            <a:r>
              <a:rPr lang="ko-KR" altLang="en-US" sz="2500" b="1" dirty="0" smtClean="0"/>
              <a:t>설치</a:t>
            </a:r>
            <a:endParaRPr lang="en-US" altLang="ko-KR" sz="2800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dirty="0" smtClean="0"/>
              <a:t>Eclipse</a:t>
            </a:r>
            <a:r>
              <a:rPr lang="ko-KR" altLang="en-US" dirty="0" smtClean="0"/>
              <a:t>는 아래 홈페이지에서 다운 받을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hlinkClick r:id="rId4"/>
              </a:rPr>
              <a:t>http://www.eclipse.org/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exe </a:t>
            </a:r>
            <a:r>
              <a:rPr lang="ko-KR" altLang="en-US" dirty="0" smtClean="0"/>
              <a:t>설치파일로 다운받아 사용할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기본적으로 </a:t>
            </a:r>
            <a:r>
              <a:rPr lang="en-US" altLang="ko-KR" dirty="0" smtClean="0"/>
              <a:t>Eclipse IDE for java EE Developers 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설치하는게</a:t>
            </a:r>
            <a:r>
              <a:rPr lang="ko-KR" altLang="en-US" dirty="0" smtClean="0"/>
              <a:t> 좋다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hlinkClick r:id="rId5"/>
              </a:rPr>
              <a:t>https://www.eclipse.org/downloads/eclipse-packages/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각자 설치할 </a:t>
            </a:r>
            <a:r>
              <a:rPr lang="en-US" altLang="ko-KR" dirty="0" smtClean="0"/>
              <a:t>PC </a:t>
            </a:r>
            <a:r>
              <a:rPr lang="ko-KR" altLang="en-US" dirty="0" smtClean="0"/>
              <a:t>의 사양에 맞춰 해당 버전을 다운 받아 압축을 풀고 </a:t>
            </a:r>
            <a:r>
              <a:rPr lang="en-US" altLang="ko-KR" dirty="0" smtClean="0"/>
              <a:t>eclipse </a:t>
            </a:r>
            <a:r>
              <a:rPr lang="ko-KR" altLang="en-US" dirty="0" smtClean="0"/>
              <a:t>폴더를 적당한 위치로 옮겨 놓는다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바탕화면에 두어도 상관없다</a:t>
            </a:r>
            <a:r>
              <a:rPr lang="en-US" altLang="ko-KR" dirty="0" smtClean="0"/>
              <a:t>. Java </a:t>
            </a:r>
            <a:r>
              <a:rPr lang="ko-KR" altLang="en-US" dirty="0" smtClean="0"/>
              <a:t>가 설치되고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환경변수까지 완료되었다면 </a:t>
            </a:r>
            <a:r>
              <a:rPr lang="ko-KR" altLang="en-US" dirty="0" smtClean="0"/>
              <a:t>무리 없이 </a:t>
            </a:r>
            <a:r>
              <a:rPr lang="ko-KR" altLang="en-US" dirty="0" smtClean="0"/>
              <a:t>실행된다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390526" y="4774912"/>
            <a:ext cx="5007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sz="1400" dirty="0" smtClean="0"/>
              <a:t>Java </a:t>
            </a:r>
            <a:r>
              <a:rPr lang="ko-KR" altLang="en-US" sz="1400" dirty="0" smtClean="0"/>
              <a:t>설치 및 환경변수 설정까지 마쳤다면 개발에 필요한 </a:t>
            </a:r>
            <a:r>
              <a:rPr lang="en-US" altLang="ko-KR" sz="1400" dirty="0" smtClean="0"/>
              <a:t>Eclipse </a:t>
            </a:r>
            <a:r>
              <a:rPr lang="ko-KR" altLang="en-US" sz="1400" dirty="0" smtClean="0"/>
              <a:t>설치를 해야 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물론 다른 개발도구 및 편집기를 사용해도 무관하지만</a:t>
            </a:r>
            <a:r>
              <a:rPr lang="en-US" altLang="ko-KR" sz="1400" dirty="0" smtClean="0"/>
              <a:t>, Eclipse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가장 대중적으로 사용하므로</a:t>
            </a:r>
            <a:r>
              <a:rPr lang="en-US" altLang="ko-KR" sz="1400" dirty="0" smtClean="0"/>
              <a:t>, Eclipse </a:t>
            </a:r>
            <a:r>
              <a:rPr lang="ko-KR" altLang="en-US" sz="1400" dirty="0" smtClean="0"/>
              <a:t>설치방법 알아보도록 하겠다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595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4. SDK </a:t>
            </a:r>
            <a:r>
              <a:rPr lang="ko-KR" altLang="en-US" sz="2500" b="1" dirty="0" smtClean="0"/>
              <a:t>설치</a:t>
            </a:r>
            <a:endParaRPr lang="en-US" altLang="ko-KR" sz="2800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기본적으로 </a:t>
            </a:r>
            <a:r>
              <a:rPr lang="en-US" altLang="ko-KR" dirty="0" smtClean="0"/>
              <a:t>Web </a:t>
            </a:r>
            <a:r>
              <a:rPr lang="ko-KR" altLang="en-US" dirty="0" smtClean="0"/>
              <a:t>자동화를 위해서라면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를 설치하지 않아도 상관없으나</a:t>
            </a:r>
            <a:r>
              <a:rPr lang="en-US" altLang="ko-KR" dirty="0" smtClean="0"/>
              <a:t>, Android </a:t>
            </a:r>
            <a:r>
              <a:rPr lang="ko-KR" altLang="en-US" dirty="0" smtClean="0"/>
              <a:t>테스트를 위해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설치방법을 알아보자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아래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hlinkClick r:id="rId3"/>
              </a:rPr>
              <a:t>https://developer.android.com/studio/index.html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명령줄</a:t>
            </a:r>
            <a:r>
              <a:rPr lang="ko-KR" altLang="en-US" dirty="0" smtClean="0"/>
              <a:t> 도구만 다운로드에서 운영체제에 맞춰 파일 다운로드</a:t>
            </a:r>
            <a:r>
              <a:rPr lang="en-US" altLang="ko-KR" dirty="0"/>
              <a:t> </a:t>
            </a:r>
            <a:r>
              <a:rPr lang="en-US" altLang="ko-KR" dirty="0" smtClean="0"/>
              <a:t>(Eclipse </a:t>
            </a:r>
            <a:r>
              <a:rPr lang="ko-KR" altLang="en-US" dirty="0" smtClean="0"/>
              <a:t>를 설치했으므로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굳이 </a:t>
            </a:r>
            <a:r>
              <a:rPr lang="en-US" altLang="ko-KR" dirty="0" smtClean="0"/>
              <a:t>Android Studio </a:t>
            </a:r>
            <a:r>
              <a:rPr lang="ko-KR" altLang="en-US" dirty="0" smtClean="0"/>
              <a:t>가 필요 없다</a:t>
            </a:r>
            <a:r>
              <a:rPr lang="en-US" altLang="ko-KR" dirty="0" smtClean="0"/>
              <a:t>. 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다운로드 한 파일을 실행하여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설치</a:t>
            </a:r>
            <a:endParaRPr lang="en-US" altLang="ko-KR" dirty="0"/>
          </a:p>
          <a:p>
            <a:r>
              <a:rPr lang="en-US" altLang="ko-KR" dirty="0" smtClean="0"/>
              <a:t>    (</a:t>
            </a:r>
            <a:r>
              <a:rPr lang="en-US" altLang="ko-KR" dirty="0" smtClean="0"/>
              <a:t>Next </a:t>
            </a:r>
            <a:r>
              <a:rPr lang="ko-KR" altLang="en-US" dirty="0" smtClean="0"/>
              <a:t>만 눌러도 상관없음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79547" y="3383341"/>
            <a:ext cx="5007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/>
          </a:p>
          <a:p>
            <a:r>
              <a:rPr lang="en-US" altLang="ko-KR" sz="1400" dirty="0" smtClean="0"/>
              <a:t>※ </a:t>
            </a:r>
            <a:r>
              <a:rPr lang="ko-KR" altLang="en-US" sz="1400" dirty="0" smtClean="0"/>
              <a:t>거의 최 하단에 해당 링크가 있음</a:t>
            </a: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7" y="1172915"/>
            <a:ext cx="5840253" cy="23703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9622" y="1800099"/>
            <a:ext cx="1276353" cy="228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5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5</a:t>
            </a:r>
            <a:r>
              <a:rPr lang="en-US" altLang="ko-KR" sz="2500" b="1" dirty="0" smtClean="0"/>
              <a:t>. SDK </a:t>
            </a:r>
            <a:r>
              <a:rPr lang="ko-KR" altLang="en-US" sz="2500" b="1" dirty="0" smtClean="0"/>
              <a:t>환경변수 설정</a:t>
            </a:r>
            <a:endParaRPr lang="en-US" altLang="ko-KR" sz="2800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변수 이름은 </a:t>
            </a:r>
            <a:r>
              <a:rPr lang="en-US" altLang="ko-KR" dirty="0" smtClean="0"/>
              <a:t>ANDROID_HOME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JAVA_HOME </a:t>
            </a:r>
            <a:r>
              <a:rPr lang="ko-KR" altLang="en-US" dirty="0" smtClean="0"/>
              <a:t>과 동일하게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설치된 경로를 </a:t>
            </a:r>
            <a:r>
              <a:rPr lang="ko-KR" altLang="en-US" dirty="0" smtClean="0"/>
              <a:t>변수 값으로 </a:t>
            </a:r>
            <a:r>
              <a:rPr lang="ko-KR" altLang="en-US" dirty="0" smtClean="0"/>
              <a:t>지정해서 확인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추가로 아래의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경로를 </a:t>
            </a:r>
            <a:r>
              <a:rPr lang="en-US" altLang="ko-KR" dirty="0" smtClean="0"/>
              <a:t>Path </a:t>
            </a:r>
            <a:r>
              <a:rPr lang="ko-KR" altLang="en-US" dirty="0" smtClean="0"/>
              <a:t>에 추가한다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%ANDROID_HOME%\platform-tools;</a:t>
            </a:r>
          </a:p>
          <a:p>
            <a:r>
              <a:rPr lang="en-US" altLang="ko-KR" dirty="0" smtClean="0"/>
              <a:t>%ANDROID_HOME%\tools;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671423"/>
            <a:ext cx="3981450" cy="13049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57425"/>
            <a:ext cx="4781550" cy="3524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90597" y="5276850"/>
            <a:ext cx="285753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8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6. SDK Package </a:t>
            </a:r>
            <a:r>
              <a:rPr lang="ko-KR" altLang="en-US" sz="2500" b="1" dirty="0" smtClean="0"/>
              <a:t>설치</a:t>
            </a:r>
            <a:endParaRPr lang="en-US" altLang="ko-KR" sz="2800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환경변수 완료</a:t>
            </a:r>
            <a:r>
              <a:rPr lang="en-US" altLang="ko-KR" dirty="0"/>
              <a:t> </a:t>
            </a:r>
            <a:r>
              <a:rPr lang="ko-KR" altLang="en-US" dirty="0" smtClean="0"/>
              <a:t>후 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android </a:t>
            </a:r>
            <a:r>
              <a:rPr lang="ko-KR" altLang="en-US" dirty="0" smtClean="0"/>
              <a:t>를 입력하면 아래와 같은 창이 발생한다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Android SDK Manager </a:t>
            </a:r>
            <a:r>
              <a:rPr lang="ko-KR" altLang="en-US" dirty="0" smtClean="0"/>
              <a:t>에서 원하는 버전의 파일을 선택한 후 </a:t>
            </a:r>
            <a:r>
              <a:rPr lang="en-US" altLang="ko-KR" dirty="0" smtClean="0"/>
              <a:t>Install .. Packages </a:t>
            </a:r>
            <a:r>
              <a:rPr lang="ko-KR" altLang="en-US" dirty="0" smtClean="0"/>
              <a:t>를 눌러 설치한다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모든 파일을 다 받을 필요는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최신 버전의 </a:t>
            </a:r>
            <a:r>
              <a:rPr lang="en-US" altLang="ko-KR" dirty="0" smtClean="0"/>
              <a:t>Android Packages</a:t>
            </a:r>
            <a:r>
              <a:rPr lang="ko-KR" altLang="en-US" dirty="0" smtClean="0"/>
              <a:t>만 받아 사용해도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하위호환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" y="666750"/>
            <a:ext cx="5472113" cy="12105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" y="2124075"/>
            <a:ext cx="5535187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7. </a:t>
            </a:r>
            <a:r>
              <a:rPr lang="en-US" altLang="ko-KR" sz="2500" b="1" dirty="0" err="1" smtClean="0"/>
              <a:t>Appium</a:t>
            </a:r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설치</a:t>
            </a:r>
            <a:endParaRPr lang="en-US" altLang="ko-KR" sz="2800" dirty="0" smtClean="0"/>
          </a:p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 smtClean="0"/>
              <a:t>Appium</a:t>
            </a:r>
            <a:r>
              <a:rPr lang="ko-KR" altLang="en-US" sz="1400" dirty="0" smtClean="0"/>
              <a:t>은 </a:t>
            </a:r>
            <a:r>
              <a:rPr lang="ko-KR" altLang="en-US" sz="1400" dirty="0" err="1" smtClean="0"/>
              <a:t>스마트폰</a:t>
            </a:r>
            <a:r>
              <a:rPr lang="ko-KR" altLang="en-US" sz="1400" dirty="0" smtClean="0"/>
              <a:t> 과 </a:t>
            </a:r>
            <a:r>
              <a:rPr lang="en-US" altLang="ko-KR" sz="1400" dirty="0" smtClean="0"/>
              <a:t>PC</a:t>
            </a:r>
            <a:r>
              <a:rPr lang="ko-KR" altLang="en-US" sz="1400" dirty="0" smtClean="0"/>
              <a:t>를 연결해주는 프로그램으로</a:t>
            </a:r>
            <a:r>
              <a:rPr lang="en-US" altLang="ko-KR" sz="1400" dirty="0" smtClean="0"/>
              <a:t>PC Web </a:t>
            </a:r>
            <a:r>
              <a:rPr lang="ko-KR" altLang="en-US" sz="1400" dirty="0" smtClean="0"/>
              <a:t>자동화 테스트만 한다면 설치 하지 않아도 됨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/>
              <a:t>다음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에 접속하여 </a:t>
            </a:r>
            <a:r>
              <a:rPr lang="en-US" altLang="ko-KR" sz="1400" dirty="0" smtClean="0"/>
              <a:t>[Download] </a:t>
            </a:r>
            <a:r>
              <a:rPr lang="ko-KR" altLang="en-US" sz="1400" dirty="0" smtClean="0"/>
              <a:t>하기</a:t>
            </a:r>
            <a:r>
              <a:rPr lang="en-US" altLang="ko-KR" sz="1400" dirty="0" smtClean="0"/>
              <a:t> (</a:t>
            </a:r>
            <a:r>
              <a:rPr lang="en-US" altLang="ko-KR" sz="1400" dirty="0"/>
              <a:t>http://appium.io</a:t>
            </a:r>
            <a:r>
              <a:rPr lang="en-US" altLang="ko-KR" sz="1400" dirty="0" smtClean="0"/>
              <a:t>/)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/>
              <a:t>다운받은 파일의 압축을 풀고 인스톨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하기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/>
              <a:t>인스톨 완료 후 바탕화면에 생성된 </a:t>
            </a:r>
            <a:r>
              <a:rPr lang="en-US" altLang="ko-KR" sz="1400" dirty="0" err="1" smtClean="0"/>
              <a:t>Appium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바로 가기 실행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/>
              <a:t>스마트폰</a:t>
            </a:r>
            <a:r>
              <a:rPr lang="en-US" altLang="ko-KR" sz="1400" dirty="0" smtClean="0"/>
              <a:t>(Android)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PC </a:t>
            </a:r>
            <a:r>
              <a:rPr lang="ko-KR" altLang="en-US" sz="1400" dirty="0" smtClean="0"/>
              <a:t>와 연결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/>
              <a:t>설정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개발자옵션 </a:t>
            </a:r>
            <a:r>
              <a:rPr lang="en-US" altLang="ko-KR" sz="1400" dirty="0" smtClean="0"/>
              <a:t>&gt; USB </a:t>
            </a:r>
            <a:r>
              <a:rPr lang="ko-KR" altLang="en-US" sz="1400" dirty="0" smtClean="0"/>
              <a:t>디버깅 활성화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[Capabilities] </a:t>
            </a:r>
            <a:r>
              <a:rPr lang="ko-KR" altLang="en-US" sz="1400" dirty="0" smtClean="0"/>
              <a:t>를 설정한다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</a:t>
            </a:r>
            <a:r>
              <a:rPr lang="en-US" altLang="ko-KR" sz="1400" dirty="0"/>
              <a:t>Platform Name : </a:t>
            </a:r>
            <a:r>
              <a:rPr lang="en-US" altLang="ko-KR" sz="1400" dirty="0" smtClean="0"/>
              <a:t>Android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</a:t>
            </a:r>
            <a:r>
              <a:rPr lang="en-US" altLang="ko-KR" sz="1400" dirty="0"/>
              <a:t>Automation Name : </a:t>
            </a:r>
            <a:r>
              <a:rPr lang="en-US" altLang="ko-KR" sz="1400" dirty="0" err="1" smtClean="0"/>
              <a:t>Appium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</a:t>
            </a:r>
            <a:r>
              <a:rPr lang="en-US" altLang="ko-KR" sz="1400" dirty="0" err="1"/>
              <a:t>PlatformVersion</a:t>
            </a:r>
            <a:r>
              <a:rPr lang="en-US" altLang="ko-KR" sz="1400" dirty="0"/>
              <a:t> : </a:t>
            </a:r>
            <a:r>
              <a:rPr lang="en-US" altLang="ko-KR" sz="1400" dirty="0" smtClean="0"/>
              <a:t>6.0 Marshmallow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Device Name : </a:t>
            </a:r>
            <a:r>
              <a:rPr lang="ko-KR" altLang="en-US" sz="1400" dirty="0" err="1" smtClean="0"/>
              <a:t>스마트폰</a:t>
            </a:r>
            <a:r>
              <a:rPr lang="ko-KR" altLang="en-US" sz="1400" dirty="0" smtClean="0"/>
              <a:t> 모델명</a:t>
            </a:r>
            <a:endParaRPr lang="en-US" altLang="ko-KR" sz="1400" dirty="0" smtClean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※ </a:t>
            </a:r>
            <a:r>
              <a:rPr lang="ko-KR" altLang="en-US" sz="1400" dirty="0" smtClean="0"/>
              <a:t>주의점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/>
              <a:t>PlatformVersion</a:t>
            </a:r>
            <a:r>
              <a:rPr lang="en-US" altLang="ko-KR" sz="1400" dirty="0" smtClean="0"/>
              <a:t> / Device Name </a:t>
            </a:r>
            <a:r>
              <a:rPr lang="ko-KR" altLang="en-US" sz="1400" dirty="0" smtClean="0"/>
              <a:t>은 굳지 변경하지 않아도 됨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PC </a:t>
            </a:r>
            <a:r>
              <a:rPr lang="ko-KR" altLang="en-US" sz="1400" dirty="0" smtClean="0"/>
              <a:t>에 연결할 </a:t>
            </a:r>
            <a:r>
              <a:rPr lang="ko-KR" altLang="en-US" sz="1400" dirty="0" err="1" smtClean="0"/>
              <a:t>스마트폰의</a:t>
            </a:r>
            <a:r>
              <a:rPr lang="ko-KR" altLang="en-US" sz="1400" dirty="0" smtClean="0"/>
              <a:t> 드라이버를 설치해 주어야 함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8" y="682026"/>
            <a:ext cx="5788924" cy="49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8</a:t>
            </a:r>
            <a:r>
              <a:rPr lang="en-US" altLang="ko-KR" sz="2500" b="1" dirty="0" smtClean="0"/>
              <a:t>. </a:t>
            </a:r>
            <a:r>
              <a:rPr lang="ko-KR" altLang="en-US" sz="2500" b="1" dirty="0" smtClean="0"/>
              <a:t>확인</a:t>
            </a:r>
            <a:endParaRPr lang="en-US" altLang="ko-KR" sz="2800" dirty="0" smtClean="0"/>
          </a:p>
          <a:p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위 모든 작업이 끝난 후 </a:t>
            </a:r>
            <a:r>
              <a:rPr lang="en-US" altLang="ko-KR" sz="1400" dirty="0" err="1" smtClean="0"/>
              <a:t>cmd</a:t>
            </a:r>
            <a:r>
              <a:rPr lang="ko-KR" altLang="en-US" sz="1400" dirty="0" smtClean="0"/>
              <a:t>창에서 정상적으로 </a:t>
            </a:r>
            <a:r>
              <a:rPr lang="en-US" altLang="ko-KR" sz="1400" dirty="0" smtClean="0"/>
              <a:t>PC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스마트폰이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연결된 것을 확인해야 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c</a:t>
            </a:r>
            <a:r>
              <a:rPr lang="en-US" altLang="ko-KR" sz="1400" dirty="0" err="1" smtClean="0"/>
              <a:t>md</a:t>
            </a:r>
            <a:r>
              <a:rPr lang="ko-KR" altLang="en-US" sz="1400" dirty="0" smtClean="0"/>
              <a:t>창에 </a:t>
            </a:r>
            <a:r>
              <a:rPr lang="en-US" altLang="ko-KR" sz="1400" dirty="0" err="1" smtClean="0"/>
              <a:t>adb</a:t>
            </a:r>
            <a:r>
              <a:rPr lang="en-US" altLang="ko-KR" sz="1400" dirty="0" smtClean="0"/>
              <a:t> devices </a:t>
            </a:r>
            <a:r>
              <a:rPr lang="ko-KR" altLang="en-US" sz="1400" dirty="0" smtClean="0"/>
              <a:t>를 입력하고 왼쪽과 같은 화면이 출력되면 모든 준비가 끝났다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아래 그림과 같이 연결된 </a:t>
            </a:r>
            <a:r>
              <a:rPr lang="en-US" altLang="ko-KR" sz="1400" dirty="0" smtClean="0"/>
              <a:t>devices</a:t>
            </a:r>
            <a:r>
              <a:rPr lang="ko-KR" altLang="en-US" sz="1400" dirty="0" smtClean="0"/>
              <a:t>가 없으면 아래와 같이 확인해 본다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400" dirty="0" smtClean="0"/>
              <a:t>PC</a:t>
            </a:r>
            <a:r>
              <a:rPr lang="ko-KR" altLang="en-US" sz="1400" dirty="0" smtClean="0"/>
              <a:t>와 연결된 </a:t>
            </a:r>
            <a:r>
              <a:rPr lang="ko-KR" altLang="en-US" sz="1400" dirty="0" err="1" smtClean="0"/>
              <a:t>스마트폰의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USB </a:t>
            </a:r>
            <a:r>
              <a:rPr lang="ko-KR" altLang="en-US" sz="1400" dirty="0" smtClean="0"/>
              <a:t>연결 확인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/>
              <a:t>스마트폰의</a:t>
            </a:r>
            <a:r>
              <a:rPr lang="ko-KR" altLang="en-US" sz="1400" dirty="0" smtClean="0"/>
              <a:t> 드라이브를 확인하여 다시 설치하기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특별한 사유가 없으면 위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가지 방법으로 해결이 가능하다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7" y="283254"/>
            <a:ext cx="4559736" cy="28472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67" y="3622384"/>
            <a:ext cx="4559736" cy="28472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23997" y="819150"/>
            <a:ext cx="742953" cy="1714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4492" y="1245279"/>
            <a:ext cx="1305733" cy="1453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23997" y="4132077"/>
            <a:ext cx="676278" cy="224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4347" y="4613624"/>
            <a:ext cx="1685928" cy="2064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9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486524" y="1657350"/>
            <a:ext cx="2457451" cy="770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10375" y="1209675"/>
            <a:ext cx="2324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D448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3000" b="1" dirty="0">
              <a:solidFill>
                <a:srgbClr val="D448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1400" y="2114550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들어가기전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91400" y="2604002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환경설정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환경변수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91400" y="3097775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Selenium IDE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91400" y="3591548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좌표 </a:t>
            </a:r>
            <a:r>
              <a:rPr lang="en-US" altLang="ko-KR" dirty="0" smtClean="0"/>
              <a:t>Path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91400" y="4085321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환경설정 마무리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91400" y="4576911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기본스크립트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483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nium serv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4" y="970336"/>
            <a:ext cx="7057932" cy="437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lenium jav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03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TextBox 12"/>
          <p:cNvSpPr txBox="1"/>
          <p:nvPr/>
        </p:nvSpPr>
        <p:spPr>
          <a:xfrm>
            <a:off x="4605338" y="2101989"/>
            <a:ext cx="298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Selenium IDE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091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스크립트 시작하기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이제 스크립트를 작성하기 위해 모든 준비는 끝났다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천천히 시작해 보자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일단 자동화 테스트에서는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가지 방식이 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흔히 </a:t>
            </a:r>
            <a:r>
              <a:rPr lang="en-US" altLang="ko-KR" sz="1400" dirty="0" smtClean="0"/>
              <a:t>GUI (Graphical User Interface) </a:t>
            </a:r>
            <a:r>
              <a:rPr lang="ko-KR" altLang="en-US" sz="1400" dirty="0" smtClean="0"/>
              <a:t>방식과</a:t>
            </a:r>
            <a:r>
              <a:rPr lang="en-US" altLang="ko-KR" sz="1400" dirty="0" smtClean="0"/>
              <a:t>, API (</a:t>
            </a:r>
            <a:r>
              <a:rPr lang="en-US" altLang="ko-KR" sz="1400" dirty="0"/>
              <a:t>Application Programming </a:t>
            </a:r>
            <a:r>
              <a:rPr lang="en-US" altLang="ko-KR" sz="1400" dirty="0" smtClean="0"/>
              <a:t>Interface) </a:t>
            </a:r>
            <a:r>
              <a:rPr lang="ko-KR" altLang="en-US" sz="1400" dirty="0" smtClean="0"/>
              <a:t>방식으로 </a:t>
            </a:r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가지 모두 지원하고 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이 </a:t>
            </a:r>
            <a:r>
              <a:rPr lang="en-US" altLang="ko-KR" sz="1400" dirty="0" smtClean="0"/>
              <a:t>PPT </a:t>
            </a:r>
            <a:r>
              <a:rPr lang="ko-KR" altLang="en-US" sz="1400" dirty="0" smtClean="0"/>
              <a:t>에서 설명하려는 것은 </a:t>
            </a:r>
            <a:r>
              <a:rPr lang="en-US" altLang="ko-KR" sz="1400" dirty="0" smtClean="0"/>
              <a:t>API </a:t>
            </a:r>
            <a:r>
              <a:rPr lang="ko-KR" altLang="en-US" sz="1400" dirty="0" smtClean="0"/>
              <a:t>형식으로 배우기 위한 준비이지만</a:t>
            </a:r>
            <a:r>
              <a:rPr lang="en-US" altLang="ko-KR" sz="1400" dirty="0" smtClean="0"/>
              <a:t>, GUI </a:t>
            </a:r>
            <a:r>
              <a:rPr lang="ko-KR" altLang="en-US" sz="1400" dirty="0" smtClean="0"/>
              <a:t>에 대하여 알고 진행하게 되면 조금 더 이해하기 쉬울 것 이다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GUI </a:t>
            </a:r>
            <a:r>
              <a:rPr lang="ko-KR" altLang="en-US" sz="1400" dirty="0" smtClean="0"/>
              <a:t>는 무엇인가</a:t>
            </a:r>
            <a:r>
              <a:rPr lang="en-US" altLang="ko-KR" sz="1400" dirty="0" smtClean="0"/>
              <a:t>? (</a:t>
            </a:r>
            <a:r>
              <a:rPr lang="ko-KR" altLang="en-US" sz="1400" dirty="0" smtClean="0"/>
              <a:t>왼쪽 그림 참조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[</a:t>
            </a:r>
            <a:r>
              <a:rPr lang="ko-KR" altLang="en-US" sz="1400" dirty="0" smtClean="0"/>
              <a:t>컴퓨터를 사용하면서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그림으로 된 화면 위의 물체나 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색상과 같은 그래픽 요소들을 어떠한 기능과 용도를 나타내기 위해 고안된 사용자를 위한 컴퓨터 인터페이스</a:t>
            </a:r>
            <a:r>
              <a:rPr lang="en-US" altLang="ko-KR" sz="1400" dirty="0" smtClean="0"/>
              <a:t>]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1026" name="Picture 2" descr="GUI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7" y="1325563"/>
            <a:ext cx="5639685" cy="373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23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Selenium IDE</a:t>
            </a:r>
          </a:p>
          <a:p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Fire Fox </a:t>
            </a:r>
            <a:r>
              <a:rPr lang="ko-KR" altLang="en-US" sz="1400" dirty="0" smtClean="0"/>
              <a:t>에서 지원하는 </a:t>
            </a:r>
            <a:r>
              <a:rPr lang="en-US" altLang="ko-KR" sz="1400" dirty="0" smtClean="0"/>
              <a:t>Plugin  </a:t>
            </a:r>
            <a:r>
              <a:rPr lang="ko-KR" altLang="en-US" sz="1400" dirty="0" smtClean="0"/>
              <a:t>이며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쉽게 </a:t>
            </a:r>
            <a:r>
              <a:rPr lang="en-US" altLang="ko-KR" sz="1400" dirty="0" smtClean="0"/>
              <a:t>Test Case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Recoding </a:t>
            </a:r>
            <a:r>
              <a:rPr lang="ko-KR" altLang="en-US" sz="1400" dirty="0" smtClean="0"/>
              <a:t>및 </a:t>
            </a:r>
            <a:r>
              <a:rPr lang="en-US" altLang="ko-KR" sz="1400" dirty="0" smtClean="0"/>
              <a:t>Replay </a:t>
            </a:r>
            <a:r>
              <a:rPr lang="ko-KR" altLang="en-US" sz="1400" dirty="0" smtClean="0"/>
              <a:t>할 수 있다</a:t>
            </a:r>
            <a:r>
              <a:rPr lang="en-US" altLang="ko-KR" sz="1400" dirty="0" smtClean="0"/>
              <a:t>. (</a:t>
            </a:r>
            <a:r>
              <a:rPr lang="ko-KR" altLang="en-US" sz="1400" dirty="0" smtClean="0"/>
              <a:t>다른 </a:t>
            </a:r>
            <a:r>
              <a:rPr lang="en-US" altLang="ko-KR" sz="1400" dirty="0" smtClean="0"/>
              <a:t>Browser </a:t>
            </a:r>
            <a:r>
              <a:rPr lang="ko-KR" altLang="en-US" sz="1400" dirty="0" smtClean="0"/>
              <a:t>에서는 사용할 수 없다</a:t>
            </a:r>
            <a:r>
              <a:rPr lang="en-US" altLang="ko-KR" sz="1400" dirty="0" smtClean="0"/>
              <a:t>.)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UI </a:t>
            </a:r>
            <a:r>
              <a:rPr lang="ko-KR" altLang="en-US" sz="1400" dirty="0" smtClean="0"/>
              <a:t>자동화를 위한 통합 개발환경을 제공하고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다양한 포맷으로 테스트케이스를 저장할 수 있다</a:t>
            </a:r>
            <a:r>
              <a:rPr lang="en-US" altLang="ko-KR" sz="1400" dirty="0" smtClean="0"/>
              <a:t>. (HTML, Ruby, Java</a:t>
            </a:r>
            <a:r>
              <a:rPr lang="ko-KR" altLang="en-US" sz="1400" dirty="0" smtClean="0"/>
              <a:t>등</a:t>
            </a:r>
            <a:r>
              <a:rPr lang="en-US" altLang="ko-KR" sz="14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해당 </a:t>
            </a:r>
            <a:r>
              <a:rPr lang="en-US" altLang="ko-KR" sz="1400" dirty="0" smtClean="0"/>
              <a:t>Plug in </a:t>
            </a:r>
            <a:r>
              <a:rPr lang="ko-KR" altLang="en-US" sz="1400" dirty="0" smtClean="0"/>
              <a:t>을 설치 하기 위해서는 </a:t>
            </a:r>
            <a:r>
              <a:rPr lang="en-US" altLang="ko-KR" sz="1400" dirty="0" err="1" smtClean="0"/>
              <a:t>FireFox</a:t>
            </a:r>
            <a:r>
              <a:rPr lang="en-US" altLang="ko-KR" sz="1400" dirty="0" smtClean="0"/>
              <a:t> Browser </a:t>
            </a:r>
            <a:r>
              <a:rPr lang="ko-KR" altLang="en-US" sz="1400" dirty="0" smtClean="0"/>
              <a:t>를 설치한 뒤 아래 </a:t>
            </a:r>
            <a:r>
              <a:rPr lang="en-US" altLang="ko-KR" sz="1400" dirty="0" smtClean="0"/>
              <a:t>URL </a:t>
            </a:r>
            <a:r>
              <a:rPr lang="ko-KR" altLang="en-US" sz="1400" dirty="0" smtClean="0"/>
              <a:t>에 접속하여 </a:t>
            </a:r>
            <a:r>
              <a:rPr lang="en-US" altLang="ko-KR" sz="1400" dirty="0" smtClean="0"/>
              <a:t>IDE Plugin </a:t>
            </a:r>
            <a:r>
              <a:rPr lang="ko-KR" altLang="en-US" sz="1400" dirty="0" smtClean="0"/>
              <a:t>을 실행한다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https://addons.mozilla.org/en-US/firefox/addon/selenium-ide</a:t>
            </a:r>
            <a:r>
              <a:rPr lang="en-US" altLang="ko-KR" sz="1400" dirty="0" smtClean="0">
                <a:hlinkClick r:id="rId4"/>
              </a:rPr>
              <a:t>/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설치를 완료 하면 </a:t>
            </a:r>
            <a:r>
              <a:rPr lang="en-US" altLang="ko-KR" sz="1400" dirty="0" smtClean="0"/>
              <a:t>Fire Fox </a:t>
            </a:r>
            <a:r>
              <a:rPr lang="ko-KR" altLang="en-US" sz="1400" dirty="0" smtClean="0"/>
              <a:t>상단에 아래와 같이 표시된다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" y="260091"/>
            <a:ext cx="5581650" cy="44481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21224" y="3316941"/>
            <a:ext cx="1855694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478" y="4762203"/>
            <a:ext cx="3619500" cy="762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174795" y="5124450"/>
            <a:ext cx="559755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4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Selenium IDE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62" y="1010299"/>
            <a:ext cx="5705475" cy="528572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167062" y="1707216"/>
            <a:ext cx="2481263" cy="293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14" idx="3"/>
          </p:cNvCxnSpPr>
          <p:nvPr/>
        </p:nvCxnSpPr>
        <p:spPr>
          <a:xfrm flipH="1">
            <a:off x="2294446" y="1853733"/>
            <a:ext cx="872616" cy="2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37221" y="1671259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툴바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67062" y="1248519"/>
            <a:ext cx="2481263" cy="293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1"/>
            <a:endCxn id="18" idx="3"/>
          </p:cNvCxnSpPr>
          <p:nvPr/>
        </p:nvCxnSpPr>
        <p:spPr>
          <a:xfrm flipH="1" flipV="1">
            <a:off x="2294446" y="1389845"/>
            <a:ext cx="872616" cy="5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71576" y="1205179"/>
            <a:ext cx="112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메인메뉴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8734425" y="1853733"/>
            <a:ext cx="866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01200" y="170721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Recording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667750" y="1619992"/>
            <a:ext cx="866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34525" y="143677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URL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8434387" y="3253908"/>
            <a:ext cx="866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301162" y="3069242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Test script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8243887" y="5758885"/>
            <a:ext cx="866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10662" y="557421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endCxn id="34" idx="3"/>
          </p:cNvCxnSpPr>
          <p:nvPr/>
        </p:nvCxnSpPr>
        <p:spPr>
          <a:xfrm flipH="1">
            <a:off x="2767012" y="3051739"/>
            <a:ext cx="872616" cy="2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23976" y="2869265"/>
            <a:ext cx="144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Test Suite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0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Selenium IDE – Recording</a:t>
            </a:r>
          </a:p>
          <a:p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이제 </a:t>
            </a:r>
            <a:r>
              <a:rPr lang="en-US" altLang="ko-KR" sz="1400" dirty="0" smtClean="0"/>
              <a:t>Selenium IDE </a:t>
            </a:r>
            <a:r>
              <a:rPr lang="ko-KR" altLang="en-US" sz="1400" dirty="0" smtClean="0"/>
              <a:t>를 이용하여 </a:t>
            </a:r>
            <a:r>
              <a:rPr lang="en-US" altLang="ko-KR" sz="1400" dirty="0" smtClean="0"/>
              <a:t>Recoding </a:t>
            </a:r>
            <a:r>
              <a:rPr lang="ko-KR" altLang="en-US" sz="1400" dirty="0" smtClean="0"/>
              <a:t>하는 방법을 알아보자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생각보다 쉽다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방법은 원하는 아래와 같다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/>
              <a:t>Fire Fox Browser </a:t>
            </a:r>
            <a:r>
              <a:rPr lang="ko-KR" altLang="en-US" sz="1400" dirty="0" smtClean="0"/>
              <a:t>오픈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테스트 </a:t>
            </a:r>
            <a:r>
              <a:rPr lang="ko-KR" altLang="en-US" sz="1400" dirty="0" err="1" smtClean="0"/>
              <a:t>웹페이지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(ex : </a:t>
            </a:r>
            <a:r>
              <a:rPr lang="en-US" altLang="ko-KR" sz="1400" dirty="0" smtClean="0">
                <a:hlinkClick r:id="rId4"/>
              </a:rPr>
              <a:t>www.naver.com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이동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/>
              <a:t>Selenium IDE </a:t>
            </a:r>
            <a:r>
              <a:rPr lang="ko-KR" altLang="en-US" sz="1400" dirty="0" smtClean="0"/>
              <a:t>실행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/>
              <a:t>Recording </a:t>
            </a:r>
            <a:r>
              <a:rPr lang="ko-KR" altLang="en-US" sz="1400" dirty="0" smtClean="0"/>
              <a:t>버튼 클릭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테스트 케이스 실행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클릭 및 </a:t>
            </a:r>
            <a:r>
              <a:rPr lang="ko-KR" altLang="en-US" sz="1400" dirty="0" err="1" smtClean="0"/>
              <a:t>웹페이지</a:t>
            </a:r>
            <a:r>
              <a:rPr lang="ko-KR" altLang="en-US" sz="1400" dirty="0" smtClean="0"/>
              <a:t> 이동</a:t>
            </a:r>
            <a:r>
              <a:rPr lang="en-US" altLang="ko-KR" sz="1400" dirty="0" smtClean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종료</a:t>
            </a:r>
            <a:endParaRPr lang="en-US" altLang="ko-KR" sz="1400" dirty="0"/>
          </a:p>
        </p:txBody>
      </p:sp>
      <p:sp useBgFill="1">
        <p:nvSpPr>
          <p:cNvPr id="4" name="실행 단추: 동영상 3">
            <a:hlinkClick r:id="rId5" action="ppaction://program" highlightClick="1"/>
          </p:cNvPr>
          <p:cNvSpPr/>
          <p:nvPr/>
        </p:nvSpPr>
        <p:spPr>
          <a:xfrm>
            <a:off x="1533525" y="1466850"/>
            <a:ext cx="2657475" cy="2657475"/>
          </a:xfrm>
          <a:prstGeom prst="actionButtonMovie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179766" y="4361688"/>
            <a:ext cx="3364992" cy="411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SeleniumIDE</a:t>
            </a:r>
            <a:r>
              <a:rPr lang="en-US" altLang="ko-KR" dirty="0"/>
              <a:t> </a:t>
            </a:r>
            <a:r>
              <a:rPr lang="en-US" altLang="ko-KR" dirty="0" smtClean="0"/>
              <a:t>Recording.mp4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08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Selenium IDE – Play</a:t>
            </a:r>
          </a:p>
          <a:p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Recoding </a:t>
            </a:r>
            <a:r>
              <a:rPr lang="ko-KR" altLang="en-US" sz="1400" dirty="0" smtClean="0"/>
              <a:t>한 </a:t>
            </a:r>
            <a:r>
              <a:rPr lang="en-US" altLang="ko-KR" sz="1400" dirty="0" smtClean="0"/>
              <a:t>Script </a:t>
            </a:r>
            <a:r>
              <a:rPr lang="ko-KR" altLang="en-US" sz="1400" dirty="0" smtClean="0"/>
              <a:t>를 실행해 보자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방법은 더 쉽다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그냥 플레이 버튼을 클릭해 주면 끝이다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참 쉽죠</a:t>
            </a:r>
            <a:r>
              <a:rPr lang="en-US" altLang="ko-KR" sz="1400" dirty="0" smtClean="0"/>
              <a:t>?</a:t>
            </a:r>
            <a:endParaRPr lang="en-US" altLang="ko-KR" sz="1400" dirty="0"/>
          </a:p>
        </p:txBody>
      </p:sp>
      <p:sp useBgFill="1">
        <p:nvSpPr>
          <p:cNvPr id="8" name="실행 단추: 동영상 7">
            <a:hlinkClick r:id="rId4" action="ppaction://program" highlightClick="1"/>
          </p:cNvPr>
          <p:cNvSpPr/>
          <p:nvPr/>
        </p:nvSpPr>
        <p:spPr>
          <a:xfrm>
            <a:off x="1533525" y="1466850"/>
            <a:ext cx="2657475" cy="2657475"/>
          </a:xfrm>
          <a:prstGeom prst="actionButtonMovie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79766" y="4361688"/>
            <a:ext cx="3364992" cy="411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SeleniumIDE</a:t>
            </a:r>
            <a:r>
              <a:rPr lang="en-US" altLang="ko-KR" dirty="0"/>
              <a:t> Play.mp4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6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Selenium IDE – Export</a:t>
            </a:r>
          </a:p>
          <a:p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Selenium IDE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FireFox</a:t>
            </a:r>
            <a:r>
              <a:rPr lang="ko-KR" altLang="en-US" sz="1400" dirty="0" smtClean="0"/>
              <a:t>만 지원하기 때문에 특정 언어로 </a:t>
            </a:r>
            <a:r>
              <a:rPr lang="en-US" altLang="ko-KR" sz="1400" dirty="0" smtClean="0"/>
              <a:t>Export </a:t>
            </a:r>
            <a:r>
              <a:rPr lang="ko-KR" altLang="en-US" sz="1400" dirty="0" smtClean="0"/>
              <a:t>하여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다른 </a:t>
            </a:r>
            <a:r>
              <a:rPr lang="en-US" altLang="ko-KR" sz="1400" dirty="0" smtClean="0"/>
              <a:t>Browser </a:t>
            </a:r>
            <a:r>
              <a:rPr lang="ko-KR" altLang="en-US" sz="1400" dirty="0" smtClean="0"/>
              <a:t>사용이 가능하도록 </a:t>
            </a:r>
            <a:r>
              <a:rPr lang="en-US" altLang="ko-KR" sz="1400" dirty="0" smtClean="0"/>
              <a:t>Web driver </a:t>
            </a:r>
            <a:r>
              <a:rPr lang="ko-KR" altLang="en-US" sz="1400" dirty="0" smtClean="0"/>
              <a:t>를 연동하여 사용할 수 있다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변환이 가능한 언어는 아래와 같다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C#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Java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/>
              <a:t>Pythone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Ruby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그 중 </a:t>
            </a:r>
            <a:r>
              <a:rPr lang="en-US" altLang="ko-KR" sz="1400" dirty="0" smtClean="0"/>
              <a:t>Java / Junit 4 / WebDriver </a:t>
            </a:r>
            <a:r>
              <a:rPr lang="ko-KR" altLang="en-US" sz="1400" dirty="0" smtClean="0"/>
              <a:t>를 선택하여 파일을 저장한다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47" y="907116"/>
            <a:ext cx="5641628" cy="523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1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nium serv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4" y="970336"/>
            <a:ext cx="7057932" cy="437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lenium jav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03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TextBox 12"/>
          <p:cNvSpPr txBox="1"/>
          <p:nvPr/>
        </p:nvSpPr>
        <p:spPr>
          <a:xfrm>
            <a:off x="4605338" y="2025789"/>
            <a:ext cx="298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좌표 </a:t>
            </a:r>
            <a:r>
              <a:rPr lang="en-US" altLang="ko-KR" sz="3600" dirty="0" smtClean="0"/>
              <a:t>Path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906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576" y="114300"/>
            <a:ext cx="118745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Locators</a:t>
            </a:r>
          </a:p>
          <a:p>
            <a:endParaRPr lang="en-US" altLang="ko-KR" sz="1400" dirty="0" smtClean="0"/>
          </a:p>
          <a:p>
            <a:r>
              <a:rPr lang="en-US" altLang="ko-KR" sz="1700" b="1" dirty="0"/>
              <a:t>Selenium WebDriver</a:t>
            </a:r>
            <a:r>
              <a:rPr lang="ko-KR" altLang="en-US" sz="1700" b="1" dirty="0"/>
              <a:t>에서 </a:t>
            </a:r>
            <a:r>
              <a:rPr lang="en-US" altLang="ko-KR" sz="1700" b="1" dirty="0"/>
              <a:t>2</a:t>
            </a:r>
            <a:r>
              <a:rPr lang="ko-KR" altLang="en-US" sz="1700" b="1" dirty="0"/>
              <a:t>개의 함수를 이용해서 </a:t>
            </a:r>
            <a:r>
              <a:rPr lang="en-US" altLang="ko-KR" sz="1700" b="1" dirty="0"/>
              <a:t>Web Element</a:t>
            </a:r>
            <a:r>
              <a:rPr lang="ko-KR" altLang="en-US" sz="1700" b="1" dirty="0"/>
              <a:t>에 접근</a:t>
            </a:r>
            <a:endParaRPr lang="en-US" altLang="ko-KR" sz="1700" b="1" dirty="0"/>
          </a:p>
          <a:p>
            <a:pPr lvl="1"/>
            <a:r>
              <a:rPr lang="en-US" altLang="ko-KR" dirty="0" err="1"/>
              <a:t>findElement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조건에 맞는 </a:t>
            </a:r>
            <a:r>
              <a:rPr lang="en-US" altLang="ko-KR" dirty="0"/>
              <a:t>Web Element</a:t>
            </a:r>
            <a:r>
              <a:rPr lang="ko-KR" altLang="en-US" dirty="0"/>
              <a:t>를 반환</a:t>
            </a:r>
            <a:endParaRPr lang="en-US" altLang="ko-KR" dirty="0"/>
          </a:p>
          <a:p>
            <a:pPr lvl="2"/>
            <a:r>
              <a:rPr lang="ko-KR" altLang="en-US" dirty="0"/>
              <a:t>조건에 맞는 </a:t>
            </a:r>
            <a:r>
              <a:rPr lang="en-US" altLang="ko-KR" dirty="0"/>
              <a:t>Web Element</a:t>
            </a:r>
            <a:r>
              <a:rPr lang="ko-KR" altLang="en-US" dirty="0"/>
              <a:t>가 없는 경우 </a:t>
            </a:r>
            <a:r>
              <a:rPr lang="en-US" altLang="ko-KR" dirty="0"/>
              <a:t>Exception</a:t>
            </a:r>
            <a:r>
              <a:rPr lang="ko-KR" altLang="en-US" dirty="0"/>
              <a:t>을 보냄</a:t>
            </a:r>
            <a:endParaRPr lang="en-US" altLang="ko-KR" dirty="0"/>
          </a:p>
          <a:p>
            <a:pPr lvl="1"/>
            <a:r>
              <a:rPr lang="en-US" altLang="ko-KR" dirty="0" err="1"/>
              <a:t>findElements</a:t>
            </a:r>
            <a:endParaRPr lang="en-US" altLang="ko-KR" dirty="0"/>
          </a:p>
          <a:p>
            <a:pPr lvl="2"/>
            <a:r>
              <a:rPr lang="ko-KR" altLang="en-US" dirty="0"/>
              <a:t>조건에 맞는 </a:t>
            </a:r>
            <a:r>
              <a:rPr lang="en-US" altLang="ko-KR" dirty="0"/>
              <a:t>Web Elements </a:t>
            </a:r>
            <a:r>
              <a:rPr lang="ko-KR" altLang="en-US" dirty="0"/>
              <a:t>의 </a:t>
            </a:r>
            <a:r>
              <a:rPr lang="en-US" altLang="ko-KR" dirty="0"/>
              <a:t>List</a:t>
            </a:r>
            <a:r>
              <a:rPr lang="ko-KR" altLang="en-US" dirty="0"/>
              <a:t>를 반환</a:t>
            </a:r>
            <a:endParaRPr lang="en-US" altLang="ko-KR" dirty="0"/>
          </a:p>
          <a:p>
            <a:pPr lvl="2"/>
            <a:r>
              <a:rPr lang="ko-KR" altLang="en-US" dirty="0"/>
              <a:t>조건에 맞는 </a:t>
            </a:r>
            <a:r>
              <a:rPr lang="en-US" altLang="ko-KR" dirty="0"/>
              <a:t>Element</a:t>
            </a:r>
            <a:r>
              <a:rPr lang="ko-KR" altLang="en-US" dirty="0"/>
              <a:t>가 </a:t>
            </a:r>
            <a:r>
              <a:rPr lang="ko-KR" altLang="en-US" dirty="0" err="1"/>
              <a:t>없는경우</a:t>
            </a:r>
            <a:r>
              <a:rPr lang="en-US" altLang="ko-KR" dirty="0"/>
              <a:t>, empty list</a:t>
            </a:r>
            <a:r>
              <a:rPr lang="ko-KR" altLang="en-US" dirty="0"/>
              <a:t>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b="1" dirty="0"/>
              <a:t>7</a:t>
            </a:r>
            <a:r>
              <a:rPr lang="ko-KR" altLang="en-US" b="1" dirty="0"/>
              <a:t>가지 방법이 존재</a:t>
            </a:r>
            <a:endParaRPr lang="en-US" altLang="ko-KR" b="1" dirty="0"/>
          </a:p>
          <a:p>
            <a:pPr lvl="1"/>
            <a:r>
              <a:rPr lang="en-US" altLang="ko-KR" dirty="0" err="1"/>
              <a:t>driver.findElement</a:t>
            </a:r>
            <a:r>
              <a:rPr lang="en-US" altLang="ko-KR" dirty="0"/>
              <a:t>(By.id(&lt;element ID&gt;)) 	</a:t>
            </a:r>
          </a:p>
          <a:p>
            <a:pPr lvl="1"/>
            <a:r>
              <a:rPr lang="en-US" altLang="ko-KR" dirty="0" err="1"/>
              <a:t>driver.findElement</a:t>
            </a:r>
            <a:r>
              <a:rPr lang="en-US" altLang="ko-KR" dirty="0"/>
              <a:t>(By.name(&lt;element name&gt;)) 	</a:t>
            </a:r>
          </a:p>
          <a:p>
            <a:pPr lvl="1"/>
            <a:r>
              <a:rPr lang="en-US" altLang="ko-KR" dirty="0" err="1"/>
              <a:t>driver.findElement</a:t>
            </a:r>
            <a:r>
              <a:rPr lang="en-US" altLang="ko-KR" dirty="0"/>
              <a:t>(</a:t>
            </a:r>
            <a:r>
              <a:rPr lang="en-US" altLang="ko-KR" dirty="0" err="1"/>
              <a:t>By.className</a:t>
            </a:r>
            <a:r>
              <a:rPr lang="en-US" altLang="ko-KR" dirty="0"/>
              <a:t>(&lt;element class&gt;)) 	</a:t>
            </a:r>
          </a:p>
          <a:p>
            <a:pPr lvl="1"/>
            <a:r>
              <a:rPr lang="en-US" altLang="ko-KR" dirty="0" err="1"/>
              <a:t>driver.findElement</a:t>
            </a:r>
            <a:r>
              <a:rPr lang="en-US" altLang="ko-KR" dirty="0"/>
              <a:t>(</a:t>
            </a:r>
            <a:r>
              <a:rPr lang="en-US" altLang="ko-KR" dirty="0" err="1"/>
              <a:t>By.tagName</a:t>
            </a:r>
            <a:r>
              <a:rPr lang="en-US" altLang="ko-KR" dirty="0"/>
              <a:t>(&lt;</a:t>
            </a:r>
            <a:r>
              <a:rPr lang="en-US" altLang="ko-KR" dirty="0" err="1"/>
              <a:t>htmltagname</a:t>
            </a:r>
            <a:r>
              <a:rPr lang="en-US" altLang="ko-KR" dirty="0"/>
              <a:t>&gt;)) 	</a:t>
            </a:r>
          </a:p>
          <a:p>
            <a:pPr lvl="1"/>
            <a:r>
              <a:rPr lang="en-US" altLang="ko-KR" dirty="0" err="1"/>
              <a:t>driver.findElement</a:t>
            </a:r>
            <a:r>
              <a:rPr lang="en-US" altLang="ko-KR" dirty="0"/>
              <a:t>(</a:t>
            </a:r>
            <a:r>
              <a:rPr lang="en-US" altLang="ko-KR" dirty="0" err="1"/>
              <a:t>By.linkText</a:t>
            </a:r>
            <a:r>
              <a:rPr lang="en-US" altLang="ko-KR" dirty="0"/>
              <a:t>(&lt;</a:t>
            </a:r>
            <a:r>
              <a:rPr lang="en-US" altLang="ko-KR" dirty="0" err="1"/>
              <a:t>linktext</a:t>
            </a:r>
            <a:r>
              <a:rPr lang="en-US" altLang="ko-KR" dirty="0"/>
              <a:t>&gt;)) 	</a:t>
            </a:r>
          </a:p>
          <a:p>
            <a:pPr lvl="1"/>
            <a:r>
              <a:rPr lang="en-US" altLang="ko-KR" dirty="0" err="1"/>
              <a:t>driver.findElement</a:t>
            </a:r>
            <a:r>
              <a:rPr lang="en-US" altLang="ko-KR" dirty="0"/>
              <a:t>(</a:t>
            </a:r>
            <a:r>
              <a:rPr lang="en-US" altLang="ko-KR" dirty="0" err="1"/>
              <a:t>By.cssSelector</a:t>
            </a:r>
            <a:r>
              <a:rPr lang="en-US" altLang="ko-KR" dirty="0"/>
              <a:t>(&lt;</a:t>
            </a:r>
            <a:r>
              <a:rPr lang="en-US" altLang="ko-KR" dirty="0" err="1"/>
              <a:t>css</a:t>
            </a:r>
            <a:r>
              <a:rPr lang="en-US" altLang="ko-KR" dirty="0"/>
              <a:t> selector&gt;)) 	</a:t>
            </a:r>
          </a:p>
          <a:p>
            <a:pPr lvl="1"/>
            <a:r>
              <a:rPr lang="en-US" altLang="ko-KR" dirty="0" err="1"/>
              <a:t>driver.findElement</a:t>
            </a:r>
            <a:r>
              <a:rPr lang="en-US" altLang="ko-KR" dirty="0"/>
              <a:t>(</a:t>
            </a:r>
            <a:r>
              <a:rPr lang="en-US" altLang="ko-KR" dirty="0" err="1"/>
              <a:t>By.xpath</a:t>
            </a:r>
            <a:r>
              <a:rPr lang="en-US" altLang="ko-KR" dirty="0"/>
              <a:t>(&lt;</a:t>
            </a:r>
            <a:r>
              <a:rPr lang="en-US" altLang="ko-KR" dirty="0" err="1"/>
              <a:t>xpath</a:t>
            </a:r>
            <a:r>
              <a:rPr lang="en-US" altLang="ko-KR" dirty="0"/>
              <a:t>&gt;)) 	</a:t>
            </a:r>
          </a:p>
          <a:p>
            <a:endParaRPr lang="en-US" altLang="ko-KR" sz="1400" dirty="0" smtClean="0"/>
          </a:p>
        </p:txBody>
      </p:sp>
      <p:sp>
        <p:nvSpPr>
          <p:cNvPr id="5" name="AutoShape 4" descr="식사 이미지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576" y="114300"/>
            <a:ext cx="6564401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Locators</a:t>
            </a:r>
          </a:p>
          <a:p>
            <a:endParaRPr lang="en-US" altLang="ko-KR" sz="1400" dirty="0" smtClean="0"/>
          </a:p>
          <a:p>
            <a:r>
              <a:rPr lang="en-US" altLang="ko-KR" sz="1600" b="1" dirty="0"/>
              <a:t>HTML Element</a:t>
            </a:r>
            <a:r>
              <a:rPr lang="ko-KR" altLang="en-US" sz="1600" b="1" dirty="0"/>
              <a:t>를 확인하는데 사용되며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아래와 같이 </a:t>
            </a:r>
            <a:r>
              <a:rPr lang="en-US" altLang="ko-KR" sz="1600" b="1" dirty="0" smtClean="0"/>
              <a:t>7</a:t>
            </a:r>
            <a:r>
              <a:rPr lang="ko-KR" altLang="en-US" sz="1600" b="1" dirty="0" smtClean="0"/>
              <a:t>가지 </a:t>
            </a:r>
            <a:r>
              <a:rPr lang="ko-KR" altLang="en-US" sz="1600" b="1" dirty="0"/>
              <a:t>패턴 제공</a:t>
            </a:r>
            <a:endParaRPr lang="en-US" altLang="ko-KR" sz="1600" b="1" dirty="0"/>
          </a:p>
          <a:p>
            <a:endParaRPr lang="en-US" altLang="ko-KR" sz="1400" dirty="0" smtClean="0"/>
          </a:p>
          <a:p>
            <a:r>
              <a:rPr lang="en-US" altLang="ko-KR" sz="1600" dirty="0" smtClean="0"/>
              <a:t>- Id </a:t>
            </a:r>
            <a:endParaRPr lang="en-US" altLang="ko-KR" sz="16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dirty="0" smtClean="0"/>
              <a:t>- Name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600" dirty="0" smtClean="0"/>
              <a:t>- Link</a:t>
            </a:r>
            <a:endParaRPr lang="en-US" altLang="ko-KR" sz="1600" dirty="0"/>
          </a:p>
        </p:txBody>
      </p:sp>
      <p:sp>
        <p:nvSpPr>
          <p:cNvPr id="5" name="AutoShape 4" descr="식사 이미지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1542684"/>
            <a:ext cx="2638425" cy="608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2681815"/>
            <a:ext cx="4067175" cy="73342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1488146" y="2216465"/>
            <a:ext cx="362863" cy="389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4026957"/>
            <a:ext cx="4467225" cy="8858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" y="5524500"/>
            <a:ext cx="4676775" cy="8953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131" y="1770340"/>
            <a:ext cx="5067300" cy="16561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377" y="1454989"/>
            <a:ext cx="489828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en-US" altLang="ko-KR" sz="1600" dirty="0"/>
              <a:t>Partial Link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TagName</a:t>
            </a:r>
            <a:endParaRPr lang="en-US" altLang="ko-KR" sz="16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•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Select</a:t>
            </a:r>
            <a:r>
              <a:rPr lang="ko-KR" altLang="en-US" sz="1400" dirty="0" smtClean="0"/>
              <a:t>나 </a:t>
            </a:r>
            <a:r>
              <a:rPr lang="en-US" altLang="ko-KR" sz="1400" dirty="0" smtClean="0"/>
              <a:t>Check-box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같은 </a:t>
            </a:r>
            <a:r>
              <a:rPr lang="en-US" altLang="ko-KR" sz="1400" dirty="0" smtClean="0"/>
              <a:t>Group Element</a:t>
            </a:r>
            <a:r>
              <a:rPr lang="ko-KR" altLang="en-US" sz="1400" dirty="0" smtClean="0"/>
              <a:t>에서 사용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131" y="4201543"/>
            <a:ext cx="4752975" cy="1512168"/>
          </a:xfrm>
          <a:prstGeom prst="rect">
            <a:avLst/>
          </a:prstGeom>
        </p:spPr>
      </p:pic>
      <p:cxnSp>
        <p:nvCxnSpPr>
          <p:cNvPr id="4" name="직선 연결선 3"/>
          <p:cNvCxnSpPr>
            <a:endCxn id="11" idx="2"/>
          </p:cNvCxnSpPr>
          <p:nvPr/>
        </p:nvCxnSpPr>
        <p:spPr>
          <a:xfrm>
            <a:off x="6096000" y="1233577"/>
            <a:ext cx="0" cy="5624423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59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nium serv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4" y="970336"/>
            <a:ext cx="7057932" cy="437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lenium jav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03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TextBox 12"/>
          <p:cNvSpPr txBox="1"/>
          <p:nvPr/>
        </p:nvSpPr>
        <p:spPr>
          <a:xfrm>
            <a:off x="4724401" y="1959114"/>
            <a:ext cx="29813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smtClean="0"/>
              <a:t>들어가기전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424524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AutoShape 4" descr="식사 이미지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5576" y="114300"/>
            <a:ext cx="11874500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 smtClean="0"/>
              <a:t>Locators</a:t>
            </a:r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cssSelector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</a:t>
            </a:r>
            <a:r>
              <a:rPr lang="ko-KR" altLang="en-US" sz="1400" dirty="0" smtClean="0"/>
              <a:t>• 주로 </a:t>
            </a:r>
            <a:r>
              <a:rPr lang="ko-KR" altLang="en-US" sz="1400" dirty="0" err="1" smtClean="0"/>
              <a:t>웹페이지의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Style </a:t>
            </a:r>
            <a:r>
              <a:rPr lang="ko-KR" altLang="en-US" sz="1400" dirty="0" smtClean="0"/>
              <a:t>규칙에 사용됨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Xpath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</a:t>
            </a:r>
            <a:r>
              <a:rPr lang="ko-KR" altLang="en-US" sz="1400" dirty="0" smtClean="0"/>
              <a:t>• </a:t>
            </a:r>
            <a:r>
              <a:rPr lang="en-US" altLang="ko-KR" sz="1400" dirty="0" smtClean="0"/>
              <a:t>XML </a:t>
            </a:r>
            <a:r>
              <a:rPr lang="ko-KR" altLang="en-US" sz="1400" dirty="0" smtClean="0"/>
              <a:t>문서의 요소에 접근하기 위해서 고안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</a:t>
            </a:r>
            <a:r>
              <a:rPr lang="ko-KR" altLang="en-US" sz="1400" dirty="0" smtClean="0"/>
              <a:t>•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가지 타입이 존재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- </a:t>
            </a:r>
            <a:r>
              <a:rPr lang="ko-KR" altLang="en-US" sz="1400" dirty="0" smtClean="0"/>
              <a:t>절대경로 </a:t>
            </a:r>
            <a:r>
              <a:rPr lang="en-US" altLang="ko-KR" sz="1400" dirty="0"/>
              <a:t>: 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en-US" altLang="ko-KR" sz="1400" dirty="0"/>
              <a:t>html/head/body/table/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/td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  - </a:t>
            </a:r>
            <a:r>
              <a:rPr lang="ko-KR" altLang="en-US" sz="1400" dirty="0" smtClean="0"/>
              <a:t>상대경로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solidFill>
                  <a:srgbClr val="FF0000"/>
                </a:solidFill>
              </a:rPr>
              <a:t>//</a:t>
            </a:r>
            <a:r>
              <a:rPr lang="en-US" altLang="ko-KR" sz="1400" dirty="0"/>
              <a:t>table/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/td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• </a:t>
            </a:r>
            <a:r>
              <a:rPr lang="en-US" altLang="ko-KR" sz="1400" dirty="0" err="1" smtClean="0"/>
              <a:t>Xpath</a:t>
            </a:r>
            <a:r>
              <a:rPr lang="ko-KR" altLang="en-US" sz="1400" dirty="0" smtClean="0"/>
              <a:t>를 표시 해주는 </a:t>
            </a:r>
            <a:r>
              <a:rPr lang="en-US" altLang="ko-KR" sz="1400" dirty="0" smtClean="0"/>
              <a:t>Plugin </a:t>
            </a:r>
            <a:r>
              <a:rPr lang="ko-KR" altLang="en-US" sz="1400" dirty="0" smtClean="0"/>
              <a:t>존재함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69" y="1839640"/>
            <a:ext cx="5676900" cy="7048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69" y="4860910"/>
            <a:ext cx="3600400" cy="1800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84830" y="845389"/>
            <a:ext cx="499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수동으로 </a:t>
            </a:r>
            <a:r>
              <a:rPr lang="en-US" altLang="ko-KR" dirty="0" smtClean="0"/>
              <a:t>Web Element</a:t>
            </a:r>
            <a:r>
              <a:rPr lang="ko-KR" altLang="en-US" dirty="0" smtClean="0"/>
              <a:t>를 찾는 것은 힘들다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7170" name="Picture 2" descr="삽질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30" y="1679546"/>
            <a:ext cx="3724275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219899" y="2496059"/>
            <a:ext cx="1015881" cy="327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개발자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831820" y="3599645"/>
            <a:ext cx="1150669" cy="327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Locators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096000" y="1233577"/>
            <a:ext cx="0" cy="5624423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Firebug </a:t>
            </a:r>
            <a:r>
              <a:rPr lang="ko-KR" altLang="en-US" sz="2500" b="1" dirty="0" smtClean="0"/>
              <a:t>설정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Fire Fox </a:t>
            </a:r>
            <a:r>
              <a:rPr lang="ko-KR" altLang="en-US" sz="1400" dirty="0" smtClean="0"/>
              <a:t>에서 제공하는 </a:t>
            </a:r>
            <a:r>
              <a:rPr lang="en-US" altLang="ko-KR" sz="1400" dirty="0" smtClean="0"/>
              <a:t>Firebug 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Web </a:t>
            </a:r>
            <a:r>
              <a:rPr lang="ko-KR" altLang="en-US" sz="1400" dirty="0" smtClean="0"/>
              <a:t>화면의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를 정확히 알기 위해서 필요한 도구로 아래 </a:t>
            </a:r>
            <a:r>
              <a:rPr lang="en-US" altLang="ko-KR" sz="1400" dirty="0" smtClean="0"/>
              <a:t>URL </a:t>
            </a:r>
            <a:r>
              <a:rPr lang="ko-KR" altLang="en-US" sz="1400" dirty="0" smtClean="0"/>
              <a:t>에 접속하여 설치 가능하다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addons.mozilla.org/en-US/firefox/addon/firebug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92324"/>
            <a:ext cx="5492987" cy="33653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650" y="4038600"/>
            <a:ext cx="489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</a:t>
            </a:r>
            <a:r>
              <a:rPr lang="en-US" altLang="ko-KR" dirty="0" smtClean="0"/>
              <a:t>Add to Firefox </a:t>
            </a:r>
            <a:r>
              <a:rPr lang="ko-KR" altLang="en-US" dirty="0" smtClean="0"/>
              <a:t>버튼을 클릭하여 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06" y="3124201"/>
            <a:ext cx="5895975" cy="1466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8806" y="4769406"/>
            <a:ext cx="489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완료 후 위와 같이 벌레가 표시된다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66850" y="3267075"/>
            <a:ext cx="1543050" cy="514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648950" y="3449835"/>
            <a:ext cx="323850" cy="514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1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Firebug </a:t>
            </a:r>
            <a:r>
              <a:rPr lang="ko-KR" altLang="en-US" sz="2500" b="1" dirty="0" smtClean="0"/>
              <a:t>설정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사용법은 좌표가 필요한 웹 페이지 상의 임의의 부분에 마우스 커서를 이동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우클릭</a:t>
            </a:r>
            <a:r>
              <a:rPr lang="ko-KR" altLang="en-US" sz="1400" dirty="0" smtClean="0"/>
              <a:t> 후 그림과 같이 진행하면 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0648950" y="4126110"/>
            <a:ext cx="323850" cy="514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209675"/>
            <a:ext cx="3733800" cy="29718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1727" y="1209675"/>
            <a:ext cx="1815247" cy="514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23252" y="3800476"/>
            <a:ext cx="2767748" cy="325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112" y="3723801"/>
            <a:ext cx="6241363" cy="161925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2384970">
            <a:off x="1854207" y="2994252"/>
            <a:ext cx="5090981" cy="22281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99520" y="4625960"/>
            <a:ext cx="3163580" cy="193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 smtClean="0"/>
              <a:t>Firepath</a:t>
            </a:r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설정 및 사용방법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Fire Fox </a:t>
            </a:r>
            <a:r>
              <a:rPr lang="ko-KR" altLang="en-US" sz="1400" dirty="0" smtClean="0"/>
              <a:t>에서 제공하는 </a:t>
            </a:r>
            <a:r>
              <a:rPr lang="en-US" altLang="ko-KR" sz="1400" dirty="0" err="1" smtClean="0"/>
              <a:t>Firepath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Web </a:t>
            </a:r>
            <a:r>
              <a:rPr lang="ko-KR" altLang="en-US" sz="1400" dirty="0" smtClean="0"/>
              <a:t>화면의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대한 </a:t>
            </a:r>
            <a:r>
              <a:rPr lang="en-US" altLang="ko-KR" sz="1400" dirty="0" err="1" smtClean="0"/>
              <a:t>Xpath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및 </a:t>
            </a:r>
            <a:r>
              <a:rPr lang="en-US" altLang="ko-KR" sz="1400" dirty="0" err="1" smtClean="0"/>
              <a:t>CssSelecotr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정보를 얻는 도구로 아래 </a:t>
            </a:r>
            <a:r>
              <a:rPr lang="en-US" altLang="ko-KR" sz="1400" dirty="0" smtClean="0"/>
              <a:t>URL </a:t>
            </a:r>
            <a:r>
              <a:rPr lang="ko-KR" altLang="en-US" sz="1400" dirty="0" smtClean="0"/>
              <a:t>에 접속하여 설치 가능하다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>
                <a:hlinkClick r:id="rId3"/>
              </a:rPr>
              <a:t>https://</a:t>
            </a:r>
            <a:r>
              <a:rPr lang="en-US" altLang="ko-KR" sz="1400" dirty="0" smtClean="0">
                <a:hlinkClick r:id="rId3"/>
              </a:rPr>
              <a:t>addons.Mozilla.org/en-US/firefox/addon/firepath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47650" y="3781425"/>
            <a:ext cx="489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</a:t>
            </a:r>
            <a:r>
              <a:rPr lang="en-US" altLang="ko-KR" dirty="0" smtClean="0"/>
              <a:t>Add to Firefox </a:t>
            </a:r>
            <a:r>
              <a:rPr lang="ko-KR" altLang="en-US" dirty="0" smtClean="0"/>
              <a:t>버튼을 클릭하여 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22" y="157817"/>
            <a:ext cx="5494408" cy="35283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85900" y="3124201"/>
            <a:ext cx="1543050" cy="514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135" y="3329286"/>
            <a:ext cx="5162550" cy="1076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135" y="4773217"/>
            <a:ext cx="5124450" cy="895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17090" y="4381500"/>
            <a:ext cx="132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Xpath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17090" y="2986742"/>
            <a:ext cx="132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CSS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0841" y="4281488"/>
            <a:ext cx="3277998" cy="2481262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16" idx="3"/>
            <a:endCxn id="5" idx="1"/>
          </p:cNvCxnSpPr>
          <p:nvPr/>
        </p:nvCxnSpPr>
        <p:spPr>
          <a:xfrm flipV="1">
            <a:off x="5448839" y="3867449"/>
            <a:ext cx="1003296" cy="16546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3"/>
            <a:endCxn id="13" idx="1"/>
          </p:cNvCxnSpPr>
          <p:nvPr/>
        </p:nvCxnSpPr>
        <p:spPr>
          <a:xfrm flipV="1">
            <a:off x="5448839" y="5220892"/>
            <a:ext cx="1003296" cy="3012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402915" y="3636407"/>
            <a:ext cx="2303060" cy="306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298140" y="5092571"/>
            <a:ext cx="2570838" cy="306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 smtClean="0"/>
              <a:t>FireBug</a:t>
            </a:r>
            <a:r>
              <a:rPr lang="en-US" altLang="ko-KR" sz="2500" b="1" dirty="0" smtClean="0"/>
              <a:t>, </a:t>
            </a:r>
            <a:r>
              <a:rPr lang="en-US" altLang="ko-KR" sz="2500" b="1" dirty="0" err="1" smtClean="0"/>
              <a:t>Firepath</a:t>
            </a:r>
            <a:r>
              <a:rPr lang="en-US" altLang="ko-KR" sz="2500" b="1" dirty="0" smtClean="0"/>
              <a:t> </a:t>
            </a:r>
            <a:r>
              <a:rPr lang="ko-KR" altLang="en-US" sz="2500" b="1" dirty="0" smtClean="0"/>
              <a:t>비교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FireBug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     - </a:t>
            </a:r>
            <a:r>
              <a:rPr lang="ko-KR" altLang="en-US" sz="1400" dirty="0" smtClean="0"/>
              <a:t>장점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스크립트의 </a:t>
            </a:r>
            <a:r>
              <a:rPr lang="ko-KR" altLang="en-US" sz="1400" dirty="0" err="1" smtClean="0"/>
              <a:t>가독성이</a:t>
            </a:r>
            <a:r>
              <a:rPr lang="ko-KR" altLang="en-US" sz="1400" dirty="0" smtClean="0"/>
              <a:t> 높아 유지보수 하기 편함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ko-KR" altLang="en-US" sz="1400" dirty="0" smtClean="0"/>
              <a:t>단점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한 화면에 동일한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나 </a:t>
            </a:r>
            <a:r>
              <a:rPr lang="en-US" altLang="ko-KR" sz="1400" dirty="0" smtClean="0"/>
              <a:t>Name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이 존재하면 문제확률 증가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Firepath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ko-KR" altLang="en-US" sz="1400" dirty="0" smtClean="0"/>
              <a:t>장점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유일한 접근 경로를 제공하여 객체에 쉽게 접근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ko-KR" altLang="en-US" sz="1400" dirty="0" smtClean="0"/>
              <a:t>단점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가독성이</a:t>
            </a:r>
            <a:r>
              <a:rPr lang="ko-KR" altLang="en-US" sz="1400" dirty="0" smtClean="0"/>
              <a:t> 떨어져 유지보수 하기 어렵다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</p:txBody>
      </p:sp>
      <p:pic>
        <p:nvPicPr>
          <p:cNvPr id="10242" name="Picture 2" descr="firebu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114300"/>
            <a:ext cx="4762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irepath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3001964"/>
            <a:ext cx="4762500" cy="38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371" y="3513002"/>
            <a:ext cx="4521454" cy="24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elenium java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03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TextBox 12"/>
          <p:cNvSpPr txBox="1"/>
          <p:nvPr/>
        </p:nvSpPr>
        <p:spPr>
          <a:xfrm>
            <a:off x="4605338" y="1749564"/>
            <a:ext cx="2981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환경설정 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마무리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9988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Eclipse </a:t>
            </a:r>
            <a:r>
              <a:rPr lang="ko-KR" altLang="en-US" sz="2500" b="1" dirty="0" smtClean="0"/>
              <a:t>환경설정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Export </a:t>
            </a:r>
            <a:r>
              <a:rPr lang="ko-KR" altLang="en-US" sz="1400" dirty="0" smtClean="0"/>
              <a:t>받은 소스를 실행하기 위해서 </a:t>
            </a:r>
            <a:r>
              <a:rPr lang="en-US" altLang="ko-KR" sz="1400" dirty="0" smtClean="0"/>
              <a:t>(GUI -&gt; API </a:t>
            </a:r>
            <a:r>
              <a:rPr lang="ko-KR" altLang="en-US" sz="1400" dirty="0" smtClean="0"/>
              <a:t>변환</a:t>
            </a:r>
            <a:r>
              <a:rPr lang="en-US" altLang="ko-KR" sz="1400" dirty="0" smtClean="0"/>
              <a:t>) Eclipse </a:t>
            </a:r>
            <a:r>
              <a:rPr lang="ko-KR" altLang="en-US" sz="1400" dirty="0" smtClean="0"/>
              <a:t>를 사용하여 프로젝트를 만들어야 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설치해 준비한 </a:t>
            </a:r>
            <a:r>
              <a:rPr lang="en-US" altLang="ko-KR" sz="1400" dirty="0" smtClean="0"/>
              <a:t>Eclipse </a:t>
            </a:r>
            <a:r>
              <a:rPr lang="ko-KR" altLang="en-US" sz="1400" dirty="0" smtClean="0"/>
              <a:t>를 실행하고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새로운 프로젝트를 만들어야 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File &gt; New &gt; Java Project &gt; Project Name </a:t>
            </a:r>
            <a:r>
              <a:rPr lang="ko-KR" altLang="en-US" sz="1400" dirty="0" smtClean="0"/>
              <a:t>입력 </a:t>
            </a:r>
            <a:r>
              <a:rPr lang="en-US" altLang="ko-KR" sz="1400" dirty="0" smtClean="0"/>
              <a:t>&gt; Finish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새로운 프로젝트가 만들어 졌으면</a:t>
            </a:r>
            <a:r>
              <a:rPr lang="en-US" altLang="ko-KR" sz="1400" dirty="0" smtClean="0"/>
              <a:t>, Selenium Java Libraries </a:t>
            </a:r>
            <a:r>
              <a:rPr lang="ko-KR" altLang="en-US" sz="1400" dirty="0" smtClean="0"/>
              <a:t>를 추가해 주어야 한다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기본적으로 </a:t>
            </a:r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에서 제공하는 </a:t>
            </a:r>
            <a:r>
              <a:rPr lang="en-US" altLang="ko-KR" sz="1400" dirty="0" smtClean="0"/>
              <a:t>Java Libraries </a:t>
            </a:r>
            <a:r>
              <a:rPr lang="ko-KR" altLang="en-US" sz="1400" dirty="0" smtClean="0"/>
              <a:t>를 받아 사용해도 되나</a:t>
            </a:r>
            <a:r>
              <a:rPr lang="en-US" altLang="ko-KR" sz="1400" dirty="0" smtClean="0"/>
              <a:t>, Selenium </a:t>
            </a:r>
            <a:r>
              <a:rPr lang="ko-KR" altLang="en-US" sz="1400" dirty="0" smtClean="0"/>
              <a:t>을 사용하면서 추가적으로 필요한 </a:t>
            </a:r>
            <a:r>
              <a:rPr lang="en-US" altLang="ko-KR" sz="1400" dirty="0" smtClean="0"/>
              <a:t>*.jar </a:t>
            </a:r>
            <a:r>
              <a:rPr lang="ko-KR" altLang="en-US" sz="1400" dirty="0" smtClean="0"/>
              <a:t>파일을 추가한 아래 </a:t>
            </a:r>
            <a:r>
              <a:rPr lang="en-US" altLang="ko-KR" sz="1400" dirty="0" smtClean="0"/>
              <a:t>URL </a:t>
            </a:r>
            <a:r>
              <a:rPr lang="ko-KR" altLang="en-US" sz="1400" dirty="0" smtClean="0"/>
              <a:t>에서 받아 사용하는 것을 권한다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github.com/seokheelee/test/blob/master/lib.zip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4630578"/>
            <a:ext cx="6010275" cy="113789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639985" y="5552905"/>
            <a:ext cx="548483" cy="2163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9" y="381310"/>
            <a:ext cx="5830922" cy="4818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73740" y="4267060"/>
            <a:ext cx="2681019" cy="790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4439" y="5430416"/>
            <a:ext cx="576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※ Selenium </a:t>
            </a:r>
            <a:r>
              <a:rPr lang="ko-KR" altLang="en-US" sz="1400" dirty="0" smtClean="0"/>
              <a:t>홈페이지 에서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받은 </a:t>
            </a:r>
            <a:r>
              <a:rPr lang="en-US" altLang="ko-KR" sz="1400" dirty="0" smtClean="0"/>
              <a:t>Libraries </a:t>
            </a:r>
            <a:r>
              <a:rPr lang="ko-KR" altLang="en-US" sz="1400" dirty="0" smtClean="0"/>
              <a:t>를 사용해도 무관 하다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>
                <a:hlinkClick r:id="rId7"/>
              </a:rPr>
              <a:t>http://www.seleniumhq.org/download/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3765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Eclipse </a:t>
            </a:r>
            <a:r>
              <a:rPr lang="ko-KR" altLang="en-US" sz="2500" b="1" dirty="0" smtClean="0"/>
              <a:t>환경설정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다운 받은 </a:t>
            </a:r>
            <a:r>
              <a:rPr lang="en-US" altLang="ko-KR" sz="1400" dirty="0" smtClean="0"/>
              <a:t>Libraries </a:t>
            </a:r>
            <a:r>
              <a:rPr lang="ko-KR" altLang="en-US" sz="1400" dirty="0" smtClean="0"/>
              <a:t>파일의 압축을 푼 후 </a:t>
            </a:r>
            <a:r>
              <a:rPr lang="en-US" altLang="ko-KR" sz="1400" dirty="0" smtClean="0"/>
              <a:t>Eclipse </a:t>
            </a:r>
            <a:r>
              <a:rPr lang="ko-KR" altLang="en-US" sz="1400" dirty="0" smtClean="0"/>
              <a:t>에서 라이브러리를 추가한다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Eclipse </a:t>
            </a:r>
            <a:r>
              <a:rPr lang="ko-KR" altLang="en-US" sz="1400" dirty="0"/>
              <a:t>에서 순서는 아래와 같다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File &gt; Properties &gt; Java Build Path &gt; Libraries &gt; Add External JARs &gt; </a:t>
            </a:r>
            <a:r>
              <a:rPr lang="ko-KR" altLang="en-US" sz="1400" dirty="0"/>
              <a:t>다운받은 </a:t>
            </a:r>
            <a:r>
              <a:rPr lang="en-US" altLang="ko-KR" sz="1400" dirty="0"/>
              <a:t>Libraries </a:t>
            </a:r>
            <a:r>
              <a:rPr lang="ko-KR" altLang="en-US" sz="1400" dirty="0"/>
              <a:t>추가 </a:t>
            </a:r>
            <a:r>
              <a:rPr lang="en-US" altLang="ko-KR" sz="1400" dirty="0"/>
              <a:t>&gt; Apply &gt; OK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완료 후 에는 아래와 같이 </a:t>
            </a:r>
            <a:r>
              <a:rPr lang="en-US" altLang="ko-KR" sz="1400" dirty="0" smtClean="0"/>
              <a:t>Referenced Libraries </a:t>
            </a:r>
            <a:r>
              <a:rPr lang="ko-KR" altLang="en-US" sz="1400" dirty="0" smtClean="0"/>
              <a:t>가 추가된다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2" y="771257"/>
            <a:ext cx="5806796" cy="43924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5835" y="1613646"/>
            <a:ext cx="806824" cy="1792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96135" y="1365996"/>
            <a:ext cx="666190" cy="177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39209" y="2051796"/>
            <a:ext cx="1342465" cy="177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110442" y="4433046"/>
            <a:ext cx="747434" cy="177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53192" y="4807324"/>
            <a:ext cx="747434" cy="177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35" y="3207824"/>
            <a:ext cx="3001063" cy="35542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46364" y="4521853"/>
            <a:ext cx="1181211" cy="157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3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/>
              <a:t>웹드라이버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Web deriver </a:t>
            </a:r>
            <a:r>
              <a:rPr lang="ko-KR" altLang="en-US" sz="1400" dirty="0" smtClean="0"/>
              <a:t>라는 커넥터를 사용하여 테스트를 진행한다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여기서 </a:t>
            </a:r>
            <a:r>
              <a:rPr lang="en-US" altLang="ko-KR" sz="1400" dirty="0" smtClean="0"/>
              <a:t>Web driver </a:t>
            </a:r>
            <a:r>
              <a:rPr lang="ko-KR" altLang="en-US" sz="1400" dirty="0" smtClean="0"/>
              <a:t>란 무엇인가</a:t>
            </a:r>
            <a:r>
              <a:rPr lang="en-US" altLang="ko-KR" sz="1400" dirty="0" smtClean="0"/>
              <a:t>?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가장 쉽게 설명하자면 </a:t>
            </a:r>
            <a:r>
              <a:rPr lang="ko-KR" altLang="en-US" sz="1400" dirty="0" err="1" smtClean="0"/>
              <a:t>머리속에</a:t>
            </a:r>
            <a:r>
              <a:rPr lang="ko-KR" altLang="en-US" sz="1400" dirty="0" smtClean="0"/>
              <a:t> 연결고리를 떠올리면 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쉽게 예를 들자면 </a:t>
            </a:r>
            <a:r>
              <a:rPr lang="en-US" altLang="ko-KR" sz="1400" dirty="0" smtClean="0"/>
              <a:t>A, B </a:t>
            </a:r>
            <a:r>
              <a:rPr lang="ko-KR" altLang="en-US" sz="1400" dirty="0" smtClean="0"/>
              <a:t>라는 줄이 </a:t>
            </a:r>
            <a:r>
              <a:rPr lang="ko-KR" altLang="en-US" sz="1400" dirty="0" err="1" smtClean="0"/>
              <a:t>있을때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두개의</a:t>
            </a:r>
            <a:r>
              <a:rPr lang="ko-KR" altLang="en-US" sz="1400" dirty="0" smtClean="0"/>
              <a:t> 줄을 하나로 묶기 위해 연결 매듭을 이용하여 하나의 줄로 사용할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err="1" smtClean="0"/>
              <a:t>웹드라이버도</a:t>
            </a:r>
            <a:r>
              <a:rPr lang="ko-KR" altLang="en-US" sz="1400" dirty="0" smtClean="0"/>
              <a:t> 같은 방식으로 접근하면 이해하기 쉽다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err="1" smtClean="0"/>
              <a:t>코딩된</a:t>
            </a:r>
            <a:r>
              <a:rPr lang="ko-KR" altLang="en-US" sz="1400" dirty="0" smtClean="0"/>
              <a:t> 소스를 특정 웹 </a:t>
            </a:r>
            <a:r>
              <a:rPr lang="en-US" altLang="ko-KR" sz="1400" dirty="0" smtClean="0"/>
              <a:t>(Fire Fox, Chrome, Internet Explorer, Android </a:t>
            </a:r>
            <a:r>
              <a:rPr lang="ko-KR" altLang="en-US" sz="1400" dirty="0" smtClean="0"/>
              <a:t>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과 연결하여 사용하기 위해 사용되는 커넥터 프로그램이다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317021"/>
            <a:ext cx="5476875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463" y="4856672"/>
            <a:ext cx="500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/>
              <a:t>이걸 말하는</a:t>
            </a:r>
            <a:r>
              <a:rPr lang="en-US" altLang="ko-KR" dirty="0"/>
              <a:t> </a:t>
            </a:r>
            <a:r>
              <a:rPr lang="ko-KR" altLang="en-US" dirty="0"/>
              <a:t>게 아님</a:t>
            </a:r>
            <a:r>
              <a:rPr lang="en-US" altLang="ko-KR" dirty="0"/>
              <a:t>!</a:t>
            </a:r>
            <a:endParaRPr lang="ko-KR" altLang="en-US" dirty="0"/>
          </a:p>
          <a:p>
            <a:r>
              <a:rPr lang="ko-KR" altLang="en-US" dirty="0" smtClean="0"/>
              <a:t>너와 </a:t>
            </a:r>
            <a:r>
              <a:rPr lang="ko-KR" altLang="en-US" dirty="0"/>
              <a:t>나의 연결고리</a:t>
            </a:r>
            <a:r>
              <a:rPr lang="en-US" altLang="ko-KR" dirty="0"/>
              <a:t> </a:t>
            </a:r>
            <a:r>
              <a:rPr lang="ko-KR" altLang="en-US" dirty="0"/>
              <a:t>이건 우리 안의 </a:t>
            </a:r>
            <a:r>
              <a:rPr lang="ko-KR" altLang="en-US" dirty="0" smtClean="0"/>
              <a:t>소리 </a:t>
            </a:r>
            <a:r>
              <a:rPr lang="en-US" altLang="ko-KR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0154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/>
              <a:t>웹드라이버</a:t>
            </a:r>
            <a:endParaRPr lang="en-US" altLang="ko-KR" sz="2500" b="1" dirty="0" smtClean="0"/>
          </a:p>
          <a:p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관련된 파일 다운로드는 아래 </a:t>
            </a:r>
            <a:r>
              <a:rPr lang="en-US" altLang="ko-KR" sz="1400" dirty="0" smtClean="0"/>
              <a:t>URL </a:t>
            </a:r>
            <a:r>
              <a:rPr lang="ko-KR" altLang="en-US" sz="1400" dirty="0" smtClean="0"/>
              <a:t>에서 확인이 가능하다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>
                <a:hlinkClick r:id="rId3"/>
              </a:rPr>
              <a:t>http://www.seleniumhq.org/download</a:t>
            </a:r>
            <a:r>
              <a:rPr lang="en-US" altLang="ko-KR" sz="1400" dirty="0" smtClean="0">
                <a:hlinkClick r:id="rId3"/>
              </a:rPr>
              <a:t>/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앞서 설명한 </a:t>
            </a:r>
            <a:r>
              <a:rPr lang="en-US" altLang="ko-KR" sz="1400" dirty="0" err="1" smtClean="0"/>
              <a:t>Appium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또한 </a:t>
            </a:r>
            <a:r>
              <a:rPr lang="ko-KR" altLang="en-US" sz="1400" dirty="0" err="1" smtClean="0"/>
              <a:t>웹드라이버의</a:t>
            </a:r>
            <a:r>
              <a:rPr lang="ko-KR" altLang="en-US" sz="1400" dirty="0" smtClean="0"/>
              <a:t> 일종이라 생각하면 된다</a:t>
            </a:r>
            <a:r>
              <a:rPr lang="en-US" altLang="ko-KR" sz="1400" dirty="0" smtClean="0"/>
              <a:t>.)</a:t>
            </a:r>
          </a:p>
          <a:p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72" y="114300"/>
            <a:ext cx="5366719" cy="49645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404" y="2148777"/>
            <a:ext cx="4211039" cy="41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14300"/>
            <a:ext cx="601027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일반적으로 자동화 테스트는 보통 수작업으로 진행되는 매뉴얼 테스트를 자동화 하는 것을 말한다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테스트 수행을 진행하고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값과 기대 값을 비교하여 결과를 </a:t>
            </a:r>
            <a:r>
              <a:rPr lang="en-US" altLang="ko-KR" dirty="0" smtClean="0"/>
              <a:t>Report </a:t>
            </a:r>
            <a:r>
              <a:rPr lang="ko-KR" altLang="en-US" dirty="0" smtClean="0"/>
              <a:t>해주는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주는 다양한 </a:t>
            </a:r>
            <a:r>
              <a:rPr lang="en-US" altLang="ko-KR" dirty="0" smtClean="0"/>
              <a:t>S/W </a:t>
            </a:r>
            <a:r>
              <a:rPr lang="ko-KR" altLang="en-US" dirty="0" smtClean="0"/>
              <a:t>가 존재하고 있다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Quick Test Professional (HP)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Rational Functional Tester (IBM)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Silk Test (Borland)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Test Complete (Smart Bear)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QA Run (Compuware)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Watir</a:t>
            </a:r>
            <a:r>
              <a:rPr lang="en-US" altLang="ko-KR" dirty="0" smtClean="0"/>
              <a:t> (Open Source)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Autoit</a:t>
            </a:r>
            <a:r>
              <a:rPr lang="en-US" altLang="ko-KR" dirty="0" smtClean="0"/>
              <a:t> (Open Source)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테스트 그룹에 새로운 자동화 도구를 도입 시 여러 가지 조건이 필요함</a:t>
            </a:r>
            <a:endParaRPr lang="en-US" altLang="ko-KR" dirty="0" smtClean="0"/>
          </a:p>
          <a:p>
            <a:r>
              <a:rPr lang="ko-KR" altLang="en-US" dirty="0" smtClean="0"/>
              <a:t>테스트 대상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규모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자원 등 다양한 관점에서 접근이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도입 후 에도 꾸준한 관리</a:t>
            </a:r>
            <a:r>
              <a:rPr lang="en-US" altLang="ko-KR" dirty="0"/>
              <a:t> </a:t>
            </a:r>
            <a:r>
              <a:rPr lang="ko-KR" altLang="en-US" dirty="0" smtClean="0"/>
              <a:t>및 유지보수 등 신경 써야 할 부분이 많음</a:t>
            </a:r>
          </a:p>
        </p:txBody>
      </p:sp>
      <p:pic>
        <p:nvPicPr>
          <p:cNvPr id="3074" name="Picture 2" descr="Quick Test Professional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613416"/>
            <a:ext cx="2778125" cy="219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tional Functional Tester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65616"/>
            <a:ext cx="47625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lk Tes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12905"/>
            <a:ext cx="12763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atir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4" y="3853386"/>
            <a:ext cx="1654175" cy="14287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utoit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62" y="2702457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st Complete.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5372099"/>
            <a:ext cx="4762500" cy="13049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69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Web driver</a:t>
            </a:r>
          </a:p>
          <a:p>
            <a:endParaRPr lang="en-US" altLang="ko-KR" sz="2500" b="1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Web driver </a:t>
            </a:r>
            <a:r>
              <a:rPr lang="ko-KR" altLang="en-US" sz="1400" dirty="0" smtClean="0"/>
              <a:t>를 다운 받은 후 해당 </a:t>
            </a:r>
            <a:r>
              <a:rPr lang="en-US" altLang="ko-KR" sz="1400" dirty="0" smtClean="0"/>
              <a:t>Workspace </a:t>
            </a:r>
            <a:r>
              <a:rPr lang="ko-KR" altLang="en-US" sz="1400" dirty="0" smtClean="0"/>
              <a:t>경로에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추가 한 뒤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ex</a:t>
            </a:r>
            <a:r>
              <a:rPr lang="en-US" altLang="ko-KR" sz="1400" dirty="0"/>
              <a:t>) C:\</a:t>
            </a:r>
            <a:r>
              <a:rPr lang="en-US" altLang="ko-KR" sz="1400" dirty="0" smtClean="0"/>
              <a:t>Users\erurian10\workspace\test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왼쪽 코드와 같이 </a:t>
            </a:r>
            <a:r>
              <a:rPr lang="en-US" altLang="ko-KR" sz="1400" dirty="0" smtClean="0"/>
              <a:t>Before </a:t>
            </a:r>
            <a:r>
              <a:rPr lang="ko-KR" altLang="en-US" sz="1400" dirty="0" smtClean="0"/>
              <a:t>부분의 </a:t>
            </a:r>
            <a:r>
              <a:rPr lang="en-US" altLang="ko-KR" sz="1400" dirty="0" smtClean="0"/>
              <a:t>driver </a:t>
            </a:r>
            <a:r>
              <a:rPr lang="ko-KR" altLang="en-US" sz="1400" dirty="0" smtClean="0"/>
              <a:t>이름을 변경해 주면 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5" y="239525"/>
            <a:ext cx="5752890" cy="42248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57146" y="3804161"/>
            <a:ext cx="2366682" cy="1608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55" y="4732909"/>
            <a:ext cx="5752890" cy="10255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4769" y="5084861"/>
            <a:ext cx="2468760" cy="186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141" y="1641071"/>
            <a:ext cx="5390590" cy="194819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231052" y="3302378"/>
            <a:ext cx="810289" cy="1669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026024" y="3964965"/>
            <a:ext cx="0" cy="11198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9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nium serv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4" y="970336"/>
            <a:ext cx="7057932" cy="437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lenium jav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03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TextBox 12"/>
          <p:cNvSpPr txBox="1"/>
          <p:nvPr/>
        </p:nvSpPr>
        <p:spPr>
          <a:xfrm>
            <a:off x="4457700" y="2082939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기본 스크립트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654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기본스크립트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밥을 먹는 방법을 생각해 보자</a:t>
            </a:r>
            <a:endParaRPr lang="en-US" altLang="ko-KR" sz="1400" dirty="0" smtClean="0"/>
          </a:p>
          <a:p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모두가 밥 먹을 때 동일한 방법으로 먹을까</a:t>
            </a:r>
            <a:r>
              <a:rPr lang="en-US" altLang="ko-KR" sz="1400" dirty="0" smtClean="0"/>
              <a:t>?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왼손으로 밥을 먹을 수 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오른손으로 밥을 먹을 수 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양손으로 밥을 먹을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수저 및 젓가락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포크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나이프 등 다양한 도구를 사용하여 먹을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반찬을 곁들여 먹을 수 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국에 밥을 말던가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아니면 모두 비벼 비빔밥으로 먹을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이 과정에서 알려주는 스크립트는 지극히 개인적으로 </a:t>
            </a:r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을 통하여 자동화 스크립트 작성시에 필요한 것들을 다루기로 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웹 기반 자동화 테스트에서 많이 사용되고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가장 기초적인 것으로 알고 차차 어려운 기능을 배워 가는 게 처음 시작하는 입장에서 가장 빨리 이해하는 방법이라 생각한다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뭐 어쨌든 간에 밥이야 맛있게만 먹으면 되는 것 아닌가</a:t>
            </a:r>
            <a:r>
              <a:rPr lang="en-US" altLang="ko-KR" sz="1400" dirty="0" smtClean="0"/>
              <a:t>?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5" name="AutoShape 4" descr="식사 이미지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14300"/>
            <a:ext cx="4647672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Selenium </a:t>
            </a:r>
            <a:r>
              <a:rPr lang="ko-KR" altLang="en-US" sz="2500" b="1" dirty="0" smtClean="0"/>
              <a:t>구조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은 크게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가지로 구분된다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Before – Test - After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Before </a:t>
            </a:r>
            <a:r>
              <a:rPr lang="ko-KR" altLang="en-US" sz="1400" dirty="0" smtClean="0"/>
              <a:t>에서는 주로 테스트에 필요한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재료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를 모아 둔다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여기서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재료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란 테스트에 필요한 제반 사항으로 사용되는 </a:t>
            </a:r>
            <a:r>
              <a:rPr lang="en-US" altLang="ko-KR" sz="1400" dirty="0" err="1" smtClean="0"/>
              <a:t>Webdriver</a:t>
            </a:r>
            <a:r>
              <a:rPr lang="en-US" altLang="ko-KR" sz="1400" dirty="0" smtClean="0"/>
              <a:t>, URL</a:t>
            </a:r>
            <a:r>
              <a:rPr lang="ko-KR" altLang="en-US" sz="1400" dirty="0" smtClean="0"/>
              <a:t>정보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등 테스트에 필요한 모든 정보를 선언하여 사용할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Test </a:t>
            </a:r>
            <a:r>
              <a:rPr lang="ko-KR" altLang="en-US" sz="1400" dirty="0" smtClean="0"/>
              <a:t>에서는 실제 진행될 테스트 즉 </a:t>
            </a:r>
            <a:r>
              <a:rPr lang="ko-KR" altLang="en-US" sz="1400" dirty="0" err="1" smtClean="0"/>
              <a:t>라인별로</a:t>
            </a:r>
            <a:r>
              <a:rPr lang="ko-KR" altLang="en-US" sz="1400" dirty="0" smtClean="0"/>
              <a:t> 각각 독립적인 동작을 </a:t>
            </a:r>
            <a:r>
              <a:rPr lang="ko-KR" altLang="en-US" sz="1400" dirty="0" err="1" smtClean="0"/>
              <a:t>하는것으로</a:t>
            </a:r>
            <a:r>
              <a:rPr lang="ko-KR" altLang="en-US" sz="1400" dirty="0" smtClean="0"/>
              <a:t> 파악하면 이해하기 쉽다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각 </a:t>
            </a:r>
            <a:r>
              <a:rPr lang="ko-KR" altLang="en-US" sz="1400" dirty="0" err="1" smtClean="0"/>
              <a:t>라인별로</a:t>
            </a:r>
            <a:r>
              <a:rPr lang="ko-KR" altLang="en-US" sz="1400" dirty="0" smtClean="0"/>
              <a:t> 독립적으로 동작하게 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특수한 경우 </a:t>
            </a:r>
            <a:r>
              <a:rPr lang="en-US" altLang="ko-KR" sz="1400" dirty="0" smtClean="0"/>
              <a:t>Java Script </a:t>
            </a:r>
            <a:r>
              <a:rPr lang="ko-KR" altLang="en-US" sz="1400" dirty="0" smtClean="0"/>
              <a:t>를 추가하여 사용 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After </a:t>
            </a:r>
            <a:r>
              <a:rPr lang="ko-KR" altLang="en-US" sz="1400" dirty="0" smtClean="0"/>
              <a:t>에서는 테스트가 끝난 경우 그 결과값을 </a:t>
            </a:r>
            <a:r>
              <a:rPr lang="en-US" altLang="ko-KR" sz="1400" dirty="0" smtClean="0"/>
              <a:t>True &amp; False </a:t>
            </a:r>
            <a:r>
              <a:rPr lang="ko-KR" altLang="en-US" sz="1400" dirty="0" smtClean="0"/>
              <a:t>로 구분하는 결과값을 입력한다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</p:txBody>
      </p:sp>
      <p:sp>
        <p:nvSpPr>
          <p:cNvPr id="5" name="AutoShape 4" descr="식사 이미지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1" y="368767"/>
            <a:ext cx="5488419" cy="40421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7975" y="466165"/>
            <a:ext cx="5277037" cy="1021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07975" y="1501403"/>
            <a:ext cx="5277037" cy="1537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7975" y="3082271"/>
            <a:ext cx="5277037" cy="1341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7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Export </a:t>
            </a:r>
            <a:r>
              <a:rPr lang="ko-KR" altLang="en-US" sz="2500" b="1" dirty="0" smtClean="0"/>
              <a:t>한 파일 추가하기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위에서 진행한 환경설정이나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라이브러리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추가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등 모든 것은 이번에 배우게 될 내용의 사전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과제이다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다음의 방법은 짧은 시간에 </a:t>
            </a:r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을 이해하는데 가장 빠른 방법이라고 생각한다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왜냐면 나도 이렇게 이해 했으니깐</a:t>
            </a:r>
            <a:r>
              <a:rPr lang="en-US" altLang="ko-KR" sz="1400" dirty="0" smtClean="0"/>
              <a:t>…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일단 </a:t>
            </a:r>
            <a:r>
              <a:rPr lang="en-US" altLang="ko-KR" sz="1400" dirty="0" smtClean="0"/>
              <a:t>Selenium IDE 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Export </a:t>
            </a:r>
            <a:r>
              <a:rPr lang="ko-KR" altLang="en-US" sz="1400" dirty="0" smtClean="0"/>
              <a:t>한 파일을 왼쪽 그림과 같이 </a:t>
            </a:r>
            <a:r>
              <a:rPr lang="en-US" altLang="ko-KR" sz="1400" dirty="0" smtClean="0"/>
              <a:t>Eclipse </a:t>
            </a:r>
            <a:r>
              <a:rPr lang="ko-KR" altLang="en-US" sz="1400" dirty="0" smtClean="0"/>
              <a:t>에 생성한 프로젝트에 추가하자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16" y="114300"/>
            <a:ext cx="5727559" cy="309562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46121" y="1771650"/>
            <a:ext cx="568254" cy="7143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733425" y="1847850"/>
            <a:ext cx="561975" cy="276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781300" y="1952625"/>
            <a:ext cx="704850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314825" y="2913608"/>
            <a:ext cx="704850" cy="209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850" y="3244377"/>
            <a:ext cx="6842716" cy="29753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8124" y="3609975"/>
            <a:ext cx="4867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오른쪽 그림과 같이 생성한 프로젝트에는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처리가 되지 않아 발생한 에러가 생성된다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방법은 </a:t>
            </a:r>
            <a:r>
              <a:rPr lang="en-US" altLang="ko-KR" sz="1400" dirty="0" err="1" smtClean="0"/>
              <a:t>src</a:t>
            </a:r>
            <a:r>
              <a:rPr lang="en-US" altLang="ko-KR" sz="1400" dirty="0" smtClean="0"/>
              <a:t> &gt; (default package) &gt; Test1.java(Export </a:t>
            </a:r>
            <a:r>
              <a:rPr lang="ko-KR" altLang="en-US" sz="1400" dirty="0" smtClean="0"/>
              <a:t>받은 파일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순으로 이동하게 되면 </a:t>
            </a:r>
            <a:r>
              <a:rPr lang="en-US" altLang="ko-KR" sz="1400" dirty="0" smtClean="0"/>
              <a:t>Export </a:t>
            </a:r>
            <a:r>
              <a:rPr lang="ko-KR" altLang="en-US" sz="1400" dirty="0" smtClean="0"/>
              <a:t>받은 파일이 디스플레이 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이때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의 에러부분을 더블클릭 하면 오른쪽과 같은 팝업이 발생하게 되고</a:t>
            </a:r>
            <a:r>
              <a:rPr lang="en-US" altLang="ko-KR" sz="1400" dirty="0" smtClean="0"/>
              <a:t>, Move ‘Test1.java’ to package ‘</a:t>
            </a:r>
            <a:r>
              <a:rPr lang="en-US" altLang="ko-KR" sz="1400" dirty="0" err="1" smtClean="0"/>
              <a:t>com.example.tests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를 선택하게 되면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가 완료되고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에러 표시가 없어진다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5391150" y="4468914"/>
            <a:ext cx="1352550" cy="6555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391525" y="4011714"/>
            <a:ext cx="171450" cy="1697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315450" y="4181475"/>
            <a:ext cx="2362200" cy="190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4" idx="3"/>
            <a:endCxn id="25" idx="1"/>
          </p:cNvCxnSpPr>
          <p:nvPr/>
        </p:nvCxnSpPr>
        <p:spPr>
          <a:xfrm flipV="1">
            <a:off x="6743700" y="4096595"/>
            <a:ext cx="1647825" cy="700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5" idx="3"/>
            <a:endCxn id="26" idx="1"/>
          </p:cNvCxnSpPr>
          <p:nvPr/>
        </p:nvCxnSpPr>
        <p:spPr>
          <a:xfrm>
            <a:off x="8562975" y="4096595"/>
            <a:ext cx="752475" cy="180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6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Export </a:t>
            </a:r>
            <a:r>
              <a:rPr lang="ko-KR" altLang="en-US" sz="2500" b="1" dirty="0" smtClean="0"/>
              <a:t>한 파일 실행하기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Export </a:t>
            </a:r>
            <a:r>
              <a:rPr lang="ko-KR" altLang="en-US" sz="1400" dirty="0" smtClean="0"/>
              <a:t>받은 파일이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가 완료되면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아래의 순서로 실행한다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파일선택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우클릭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&gt; Run As &gt; Junit Test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" y="1344676"/>
            <a:ext cx="9805988" cy="53704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8625" y="3019425"/>
            <a:ext cx="1352550" cy="3524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105275" y="6305551"/>
            <a:ext cx="1038225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591425" y="6496050"/>
            <a:ext cx="2277553" cy="200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코드 보기 </a:t>
            </a:r>
            <a:r>
              <a:rPr lang="en-US" altLang="ko-KR" sz="2500" b="1" dirty="0" smtClean="0"/>
              <a:t>(1/2)</a:t>
            </a:r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그냥 딱 보면 어렵다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무슨 소리 하는지 모르겠다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하지만 우리가 알아야 할 것은 </a:t>
            </a:r>
            <a:r>
              <a:rPr lang="en-US" altLang="ko-KR" sz="1400" dirty="0" smtClean="0"/>
              <a:t>Before, Test, After </a:t>
            </a:r>
            <a:r>
              <a:rPr lang="ko-KR" altLang="en-US" sz="1400" dirty="0" smtClean="0"/>
              <a:t>부분만 보면 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실질적으로는 </a:t>
            </a:r>
            <a:r>
              <a:rPr lang="en-US" altLang="ko-KR" sz="1400" dirty="0" smtClean="0"/>
              <a:t>Before, After </a:t>
            </a:r>
            <a:r>
              <a:rPr lang="ko-KR" altLang="en-US" sz="1400" dirty="0" smtClean="0"/>
              <a:t>소스만 고치고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다른 부분은 거의 손대지 않는다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번에서 </a:t>
            </a:r>
            <a:r>
              <a:rPr lang="en-US" altLang="ko-KR" sz="1400" dirty="0" smtClean="0"/>
              <a:t>package </a:t>
            </a:r>
            <a:r>
              <a:rPr lang="ko-KR" altLang="en-US" sz="1400" dirty="0" smtClean="0"/>
              <a:t>선언</a:t>
            </a:r>
            <a:endParaRPr lang="en-US" altLang="ko-KR" sz="1400" dirty="0" smtClean="0"/>
          </a:p>
          <a:p>
            <a:r>
              <a:rPr lang="en-US" altLang="ko-KR" sz="1400" dirty="0" smtClean="0"/>
              <a:t>2</a:t>
            </a:r>
            <a:r>
              <a:rPr lang="ko-KR" altLang="en-US" sz="1400" dirty="0" smtClean="0"/>
              <a:t>번에서 사용되는 </a:t>
            </a:r>
            <a:r>
              <a:rPr lang="en-US" altLang="ko-KR" sz="1400" dirty="0" smtClean="0"/>
              <a:t>API import </a:t>
            </a:r>
            <a:r>
              <a:rPr lang="ko-KR" altLang="en-US" sz="1400" dirty="0" smtClean="0"/>
              <a:t>선언</a:t>
            </a:r>
            <a:endParaRPr lang="en-US" altLang="ko-KR" sz="1400" dirty="0" smtClean="0"/>
          </a:p>
          <a:p>
            <a:r>
              <a:rPr lang="en-US" altLang="ko-KR" sz="1400" dirty="0" smtClean="0"/>
              <a:t>3</a:t>
            </a:r>
            <a:r>
              <a:rPr lang="ko-KR" altLang="en-US" sz="1400" dirty="0" smtClean="0"/>
              <a:t>번에서 공통으로 사용되는 변수 선언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거의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소스는 위와 같은 형태로 진행된다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의 특징은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번부터 시작된다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Before 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번에서 선언된 변수를 활용하여 테스트 </a:t>
            </a:r>
            <a:r>
              <a:rPr lang="ko-KR" altLang="en-US" sz="1400" dirty="0" err="1" smtClean="0"/>
              <a:t>베이시스를</a:t>
            </a:r>
            <a:r>
              <a:rPr lang="ko-KR" altLang="en-US" sz="1400" dirty="0" smtClean="0"/>
              <a:t> 선언한다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테스트 </a:t>
            </a:r>
            <a:r>
              <a:rPr lang="ko-KR" altLang="en-US" sz="1400" dirty="0" err="1" smtClean="0"/>
              <a:t>베이시스에는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여러가지가</a:t>
            </a:r>
            <a:r>
              <a:rPr lang="ko-KR" altLang="en-US" sz="1400" dirty="0" smtClean="0"/>
              <a:t> 있겠지만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자동화 테스트에 필요한 </a:t>
            </a:r>
            <a:r>
              <a:rPr lang="ko-KR" altLang="en-US" sz="1400" dirty="0" err="1" smtClean="0"/>
              <a:t>제반사항</a:t>
            </a:r>
            <a:r>
              <a:rPr lang="ko-KR" altLang="en-US" sz="1400" dirty="0" smtClean="0"/>
              <a:t> 이라고 이해 하면 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Before </a:t>
            </a:r>
            <a:r>
              <a:rPr lang="ko-KR" altLang="en-US" sz="1400" dirty="0" smtClean="0"/>
              <a:t>에는 사용되는 </a:t>
            </a:r>
            <a:r>
              <a:rPr lang="en-US" altLang="ko-KR" sz="1400" dirty="0" smtClean="0"/>
              <a:t>Web driver, URL </a:t>
            </a:r>
            <a:r>
              <a:rPr lang="ko-KR" altLang="en-US" sz="1400" dirty="0" smtClean="0"/>
              <a:t>정보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입력되어 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처음 화면이 열리고 테스트가 시작 되기 전까지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초간 대기하는 내용도 입력되어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257175" y="595312"/>
            <a:ext cx="5600700" cy="56673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/>
              <a:t>package </a:t>
            </a:r>
            <a:r>
              <a:rPr lang="en-US" altLang="ko-KR" sz="1000" b="1" dirty="0" err="1"/>
              <a:t>com.example.tests</a:t>
            </a:r>
            <a:r>
              <a:rPr lang="en-US" altLang="ko-KR" sz="1000" b="1" dirty="0"/>
              <a:t>;</a:t>
            </a:r>
          </a:p>
          <a:p>
            <a:endParaRPr lang="ko-KR" altLang="en-US" sz="1000" b="1" dirty="0"/>
          </a:p>
          <a:p>
            <a:r>
              <a:rPr lang="en-US" altLang="ko-KR" sz="1000" b="1" dirty="0"/>
              <a:t>import </a:t>
            </a:r>
            <a:r>
              <a:rPr lang="en-US" altLang="ko-KR" sz="1000" b="1" u="sng" dirty="0" err="1"/>
              <a:t>java.util.regex.Pattern</a:t>
            </a:r>
            <a:r>
              <a:rPr lang="en-US" altLang="ko-KR" sz="1000" b="1" u="sng" dirty="0"/>
              <a:t>;</a:t>
            </a:r>
          </a:p>
          <a:p>
            <a:r>
              <a:rPr lang="en-US" altLang="ko-KR" sz="1000" b="1" dirty="0"/>
              <a:t>import </a:t>
            </a:r>
            <a:r>
              <a:rPr lang="en-US" altLang="ko-KR" sz="1000" b="1" dirty="0" err="1"/>
              <a:t>java.util.concurrent.TimeUnit</a:t>
            </a:r>
            <a:r>
              <a:rPr lang="en-US" altLang="ko-KR" sz="1000" b="1" dirty="0"/>
              <a:t>;</a:t>
            </a:r>
          </a:p>
          <a:p>
            <a:r>
              <a:rPr lang="en-US" altLang="ko-KR" sz="1000" b="1" dirty="0"/>
              <a:t>import </a:t>
            </a:r>
            <a:r>
              <a:rPr lang="en-US" altLang="ko-KR" sz="1000" b="1" dirty="0" err="1"/>
              <a:t>org.junit</a:t>
            </a:r>
            <a:r>
              <a:rPr lang="en-US" altLang="ko-KR" sz="1000" b="1" dirty="0"/>
              <a:t>.*;</a:t>
            </a:r>
          </a:p>
          <a:p>
            <a:r>
              <a:rPr lang="en-US" altLang="ko-KR" sz="1000" b="1" dirty="0"/>
              <a:t>import static </a:t>
            </a:r>
            <a:r>
              <a:rPr lang="en-US" altLang="ko-KR" sz="1000" b="1" dirty="0" err="1"/>
              <a:t>org.junit.Assert</a:t>
            </a:r>
            <a:r>
              <a:rPr lang="en-US" altLang="ko-KR" sz="1000" b="1" dirty="0"/>
              <a:t>.*;</a:t>
            </a:r>
          </a:p>
          <a:p>
            <a:r>
              <a:rPr lang="en-US" altLang="ko-KR" sz="1000" b="1" dirty="0"/>
              <a:t>import static </a:t>
            </a:r>
            <a:r>
              <a:rPr lang="en-US" altLang="ko-KR" sz="1000" b="1" u="sng" dirty="0" err="1"/>
              <a:t>org.hamcrest.CoreMatchers</a:t>
            </a:r>
            <a:r>
              <a:rPr lang="en-US" altLang="ko-KR" sz="1000" b="1" u="sng" dirty="0"/>
              <a:t>.*;</a:t>
            </a:r>
          </a:p>
          <a:p>
            <a:r>
              <a:rPr lang="en-US" altLang="ko-KR" sz="1000" b="1" dirty="0"/>
              <a:t>import </a:t>
            </a:r>
            <a:r>
              <a:rPr lang="en-US" altLang="ko-KR" sz="1000" b="1" dirty="0" err="1"/>
              <a:t>org.openqa.selenium</a:t>
            </a:r>
            <a:r>
              <a:rPr lang="en-US" altLang="ko-KR" sz="1000" b="1" dirty="0"/>
              <a:t>.*;</a:t>
            </a:r>
          </a:p>
          <a:p>
            <a:r>
              <a:rPr lang="en-US" altLang="ko-KR" sz="1000" b="1" dirty="0"/>
              <a:t>import </a:t>
            </a:r>
            <a:r>
              <a:rPr lang="en-US" altLang="ko-KR" sz="1000" b="1" dirty="0" err="1"/>
              <a:t>org.openqa.selenium.chrome.ChromeDriver</a:t>
            </a:r>
            <a:r>
              <a:rPr lang="en-US" altLang="ko-KR" sz="1000" b="1" dirty="0"/>
              <a:t>;</a:t>
            </a:r>
          </a:p>
          <a:p>
            <a:r>
              <a:rPr lang="en-US" altLang="ko-KR" sz="1000" b="1" dirty="0"/>
              <a:t>import </a:t>
            </a:r>
            <a:r>
              <a:rPr lang="en-US" altLang="ko-KR" sz="1000" b="1" u="sng" dirty="0" err="1"/>
              <a:t>org.openqa.selenium.chrome.ChromeOptions</a:t>
            </a:r>
            <a:r>
              <a:rPr lang="en-US" altLang="ko-KR" sz="1000" b="1" u="sng" dirty="0"/>
              <a:t>;</a:t>
            </a:r>
          </a:p>
          <a:p>
            <a:r>
              <a:rPr lang="en-US" altLang="ko-KR" sz="1000" b="1" dirty="0"/>
              <a:t>import </a:t>
            </a:r>
            <a:r>
              <a:rPr lang="en-US" altLang="ko-KR" sz="1000" b="1" u="sng" dirty="0" err="1"/>
              <a:t>org.openqa.selenium.firefox.FirefoxDriver</a:t>
            </a:r>
            <a:r>
              <a:rPr lang="en-US" altLang="ko-KR" sz="1000" b="1" u="sng" dirty="0"/>
              <a:t>;</a:t>
            </a:r>
          </a:p>
          <a:p>
            <a:r>
              <a:rPr lang="en-US" altLang="ko-KR" sz="1000" b="1" dirty="0"/>
              <a:t>import </a:t>
            </a:r>
            <a:r>
              <a:rPr lang="en-US" altLang="ko-KR" sz="1000" b="1" u="sng" dirty="0" err="1"/>
              <a:t>org.openqa.selenium.support.ui.Select</a:t>
            </a:r>
            <a:r>
              <a:rPr lang="en-US" altLang="ko-KR" sz="1000" b="1" u="sng" dirty="0"/>
              <a:t>;</a:t>
            </a:r>
          </a:p>
          <a:p>
            <a:endParaRPr lang="ko-KR" altLang="en-US" sz="1000" b="1" dirty="0"/>
          </a:p>
          <a:p>
            <a:r>
              <a:rPr lang="en-US" altLang="ko-KR" sz="1000" b="1" dirty="0"/>
              <a:t>public class Test1 {</a:t>
            </a:r>
          </a:p>
          <a:p>
            <a:r>
              <a:rPr lang="en-US" altLang="ko-KR" sz="1000" b="1" dirty="0"/>
              <a:t>  private WebDriver driver;</a:t>
            </a:r>
          </a:p>
          <a:p>
            <a:r>
              <a:rPr lang="en-US" altLang="ko-KR" sz="1000" b="1" dirty="0"/>
              <a:t>  private String </a:t>
            </a:r>
            <a:r>
              <a:rPr lang="en-US" altLang="ko-KR" sz="1000" b="1" dirty="0" err="1"/>
              <a:t>baseUrl</a:t>
            </a:r>
            <a:r>
              <a:rPr lang="en-US" altLang="ko-KR" sz="1000" b="1" dirty="0"/>
              <a:t>;</a:t>
            </a:r>
          </a:p>
          <a:p>
            <a:r>
              <a:rPr lang="en-US" altLang="ko-KR" sz="1000" b="1" dirty="0"/>
              <a:t>  private </a:t>
            </a:r>
            <a:r>
              <a:rPr lang="en-US" altLang="ko-KR" sz="1000" b="1" dirty="0" err="1"/>
              <a:t>boolean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acceptNextAlert</a:t>
            </a:r>
            <a:r>
              <a:rPr lang="en-US" altLang="ko-KR" sz="1000" b="1" dirty="0"/>
              <a:t> = true;</a:t>
            </a:r>
          </a:p>
          <a:p>
            <a:r>
              <a:rPr lang="en-US" altLang="ko-KR" sz="1000" b="1" dirty="0"/>
              <a:t>  private </a:t>
            </a:r>
            <a:r>
              <a:rPr lang="en-US" altLang="ko-KR" sz="1000" b="1" dirty="0" err="1"/>
              <a:t>StringBuffer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verificationErrors</a:t>
            </a:r>
            <a:r>
              <a:rPr lang="en-US" altLang="ko-KR" sz="1000" b="1" dirty="0"/>
              <a:t> = new </a:t>
            </a:r>
            <a:r>
              <a:rPr lang="en-US" altLang="ko-KR" sz="1000" b="1" dirty="0" err="1"/>
              <a:t>StringBuffer</a:t>
            </a:r>
            <a:r>
              <a:rPr lang="en-US" altLang="ko-KR" sz="1000" b="1" dirty="0" smtClean="0"/>
              <a:t>();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 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@Before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public void </a:t>
            </a:r>
            <a:r>
              <a:rPr lang="en-US" altLang="ko-KR" sz="1000" b="1" dirty="0" err="1">
                <a:solidFill>
                  <a:schemeClr val="bg1">
                    <a:lumMod val="65000"/>
                  </a:schemeClr>
                </a:solidFill>
              </a:rPr>
              <a:t>setUp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() throws Exception {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driver =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new </a:t>
            </a:r>
            <a:r>
              <a:rPr lang="en-US" altLang="ko-KR" sz="1000" b="1" dirty="0" err="1">
                <a:solidFill>
                  <a:schemeClr val="bg1">
                    <a:lumMod val="65000"/>
                  </a:schemeClr>
                </a:solidFill>
              </a:rPr>
              <a:t>ChromeDriver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();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baseUrl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= "http://www.naver.com/";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driver.manage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().timeouts().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implicitlyWait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(30,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TimeUnit.</a:t>
            </a:r>
            <a:r>
              <a:rPr lang="en-US" altLang="ko-KR" sz="1000" b="1" i="1" dirty="0" err="1">
                <a:solidFill>
                  <a:schemeClr val="bg1">
                    <a:lumMod val="65000"/>
                  </a:schemeClr>
                </a:solidFill>
              </a:rPr>
              <a:t>SECONDS</a:t>
            </a:r>
            <a:r>
              <a:rPr lang="en-US" altLang="ko-KR" sz="1000" b="1" i="1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  <a:p>
            <a:endParaRPr lang="en-US" altLang="ko-KR" sz="1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@Test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public void test1() throws Exception {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driver.get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baseUrl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+ "/");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driver.findElement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(By.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id("query")).click();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driver.findElement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(By.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id("query")).clear();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driver.findElement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(By.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id("query")).</a:t>
            </a:r>
            <a:r>
              <a:rPr lang="en-US" altLang="ko-KR" sz="1000" i="1" dirty="0" err="1">
                <a:solidFill>
                  <a:schemeClr val="bg1">
                    <a:lumMod val="65000"/>
                  </a:schemeClr>
                </a:solidFill>
              </a:rPr>
              <a:t>sendKeys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ko-KR" altLang="en-US" sz="1000" i="1" dirty="0">
                <a:solidFill>
                  <a:schemeClr val="bg1">
                    <a:lumMod val="65000"/>
                  </a:schemeClr>
                </a:solidFill>
              </a:rPr>
              <a:t>감자요리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");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driver.findElement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(By.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id("</a:t>
            </a:r>
            <a:r>
              <a:rPr lang="en-US" altLang="ko-KR" sz="1000" i="1" dirty="0" err="1">
                <a:solidFill>
                  <a:schemeClr val="bg1">
                    <a:lumMod val="65000"/>
                  </a:schemeClr>
                </a:solidFill>
              </a:rPr>
              <a:t>search_btn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")).click();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driver.findElement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By.</a:t>
            </a:r>
            <a:r>
              <a:rPr lang="en-US" altLang="ko-KR" sz="1000" i="1" dirty="0" err="1">
                <a:solidFill>
                  <a:schemeClr val="bg1">
                    <a:lumMod val="65000"/>
                  </a:schemeClr>
                </a:solidFill>
              </a:rPr>
              <a:t>linkText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ko-KR" altLang="en-US" sz="1000" i="1" dirty="0">
                <a:solidFill>
                  <a:schemeClr val="bg1">
                    <a:lumMod val="65000"/>
                  </a:schemeClr>
                </a:solidFill>
              </a:rPr>
              <a:t>볶음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")).click();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driver.findElement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</a:rPr>
              <a:t>By.</a:t>
            </a:r>
            <a:r>
              <a:rPr lang="en-US" altLang="ko-KR" sz="1000" i="1" dirty="0" err="1">
                <a:solidFill>
                  <a:schemeClr val="bg1">
                    <a:lumMod val="65000"/>
                  </a:schemeClr>
                </a:solidFill>
              </a:rPr>
              <a:t>cssSelector</a:t>
            </a:r>
            <a:r>
              <a:rPr lang="en-US" altLang="ko-KR" sz="1000" i="1" dirty="0">
                <a:solidFill>
                  <a:schemeClr val="bg1">
                    <a:lumMod val="65000"/>
                  </a:schemeClr>
                </a:solidFill>
              </a:rPr>
              <a:t>("image[alt=\"NAVER\"]")).click();</a:t>
            </a:r>
          </a:p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7175" y="647700"/>
            <a:ext cx="1876425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7175" y="976312"/>
            <a:ext cx="3381375" cy="1614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338" y="628650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33338" y="959644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57174" y="2671762"/>
            <a:ext cx="3895726" cy="8239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57174" y="3576639"/>
            <a:ext cx="4143376" cy="9572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7175" y="4614863"/>
            <a:ext cx="4210050" cy="1614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3338" y="2705100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3338" y="3609977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3338" y="4667249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8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코드 보기 </a:t>
            </a:r>
            <a:r>
              <a:rPr lang="en-US" altLang="ko-KR" sz="2500" b="1" dirty="0" smtClean="0"/>
              <a:t>(1/2)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d</a:t>
            </a:r>
            <a:r>
              <a:rPr lang="en-US" altLang="ko-KR" sz="1400" smtClean="0"/>
              <a:t>river </a:t>
            </a:r>
            <a:r>
              <a:rPr lang="en-US" altLang="ko-KR" sz="1400" dirty="0" smtClean="0"/>
              <a:t>= new </a:t>
            </a:r>
            <a:r>
              <a:rPr lang="en-US" altLang="ko-KR" sz="1400" dirty="0" err="1" smtClean="0"/>
              <a:t>ChromeDriver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dirty="0" smtClean="0"/>
              <a:t>-&gt; </a:t>
            </a:r>
            <a:r>
              <a:rPr lang="ko-KR" altLang="en-US" sz="1400" dirty="0" smtClean="0"/>
              <a:t>테스트 브라우</a:t>
            </a:r>
            <a:r>
              <a:rPr lang="ko-KR" altLang="en-US" sz="1400" dirty="0"/>
              <a:t>저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Chrome 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사용한다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라고 선언한 것이다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이후 진행되는 모든 코드는 </a:t>
            </a:r>
            <a:r>
              <a:rPr lang="en-US" altLang="ko-KR" sz="1400" dirty="0" smtClean="0"/>
              <a:t>Chrome </a:t>
            </a:r>
            <a:r>
              <a:rPr lang="ko-KR" altLang="en-US" sz="1400" dirty="0" smtClean="0"/>
              <a:t>브라우저에서 동작한다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 smtClean="0"/>
              <a:t>baseUrl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"http://www.naver.com</a:t>
            </a:r>
            <a:r>
              <a:rPr lang="en-US" altLang="ko-KR" sz="1400" dirty="0" smtClean="0"/>
              <a:t>/";</a:t>
            </a:r>
          </a:p>
          <a:p>
            <a:r>
              <a:rPr lang="en-US" altLang="ko-KR" sz="1400" dirty="0" smtClean="0"/>
              <a:t>-&gt; </a:t>
            </a:r>
            <a:r>
              <a:rPr lang="ko-KR" altLang="en-US" sz="1400" dirty="0" smtClean="0"/>
              <a:t>테스트가 진행되는 </a:t>
            </a:r>
            <a:r>
              <a:rPr lang="en-US" altLang="ko-KR" sz="1400" dirty="0" smtClean="0"/>
              <a:t>URL </a:t>
            </a:r>
            <a:r>
              <a:rPr lang="ko-KR" altLang="en-US" sz="1400" dirty="0" smtClean="0"/>
              <a:t>주소이다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 smtClean="0"/>
              <a:t>driver.manage</a:t>
            </a:r>
            <a:r>
              <a:rPr lang="en-US" altLang="ko-KR" sz="1400" dirty="0"/>
              <a:t>().timeouts().</a:t>
            </a:r>
            <a:r>
              <a:rPr lang="en-US" altLang="ko-KR" sz="1400" dirty="0" err="1"/>
              <a:t>implicitlyWait</a:t>
            </a:r>
            <a:r>
              <a:rPr lang="en-US" altLang="ko-KR" sz="1400" dirty="0"/>
              <a:t>(30, </a:t>
            </a:r>
            <a:r>
              <a:rPr lang="en-US" altLang="ko-KR" sz="1400" dirty="0" err="1"/>
              <a:t>TimeUnit.</a:t>
            </a:r>
            <a:r>
              <a:rPr lang="en-US" altLang="ko-KR" sz="1400" b="1" i="1" dirty="0" err="1"/>
              <a:t>SECONDS</a:t>
            </a:r>
            <a:r>
              <a:rPr lang="en-US" altLang="ko-KR" sz="1400" b="1" i="1" dirty="0" smtClean="0"/>
              <a:t>);</a:t>
            </a:r>
          </a:p>
          <a:p>
            <a:r>
              <a:rPr lang="en-US" altLang="ko-KR" sz="1400" dirty="0"/>
              <a:t>-&gt; </a:t>
            </a:r>
            <a:r>
              <a:rPr lang="ko-KR" altLang="en-US" sz="1400" dirty="0" smtClean="0"/>
              <a:t>웹 브라우저의 특성상 처음 브라우저를 </a:t>
            </a:r>
            <a:r>
              <a:rPr lang="ko-KR" altLang="en-US" sz="1400" dirty="0" err="1" smtClean="0"/>
              <a:t>열었을때</a:t>
            </a:r>
            <a:r>
              <a:rPr lang="ko-KR" altLang="en-US" sz="1400" dirty="0" smtClean="0"/>
              <a:t> 약 </a:t>
            </a:r>
            <a:r>
              <a:rPr lang="en-US" altLang="ko-KR" sz="1400" dirty="0" smtClean="0"/>
              <a:t>1~3</a:t>
            </a:r>
            <a:r>
              <a:rPr lang="ko-KR" altLang="en-US" sz="1400" dirty="0" smtClean="0"/>
              <a:t>초간 화면이 뜨는 시간이 필요하다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이때 위 코드로 최대 </a:t>
            </a:r>
            <a:r>
              <a:rPr lang="en-US" altLang="ko-KR" sz="1400" dirty="0" smtClean="0"/>
              <a:t>30</a:t>
            </a:r>
            <a:r>
              <a:rPr lang="ko-KR" altLang="en-US" sz="1400" dirty="0" smtClean="0"/>
              <a:t>초간 브라우저가 정상 실행 후 </a:t>
            </a:r>
            <a:r>
              <a:rPr lang="en-US" altLang="ko-KR" sz="1400" dirty="0" err="1" smtClean="0"/>
              <a:t>baseURL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까지 켜지는 시간을 기다려 준다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Before </a:t>
            </a:r>
            <a:r>
              <a:rPr lang="ko-KR" altLang="en-US" sz="1400" dirty="0" smtClean="0"/>
              <a:t>가 테스트 </a:t>
            </a:r>
            <a:r>
              <a:rPr lang="ko-KR" altLang="en-US" sz="1400" dirty="0" err="1" smtClean="0"/>
              <a:t>베이시스</a:t>
            </a:r>
            <a:r>
              <a:rPr lang="ko-KR" altLang="en-US" sz="1400" dirty="0" smtClean="0"/>
              <a:t> 라면 </a:t>
            </a:r>
            <a:r>
              <a:rPr lang="en-US" altLang="ko-KR" sz="1400" dirty="0" smtClean="0"/>
              <a:t>Test </a:t>
            </a:r>
            <a:r>
              <a:rPr lang="ko-KR" altLang="en-US" sz="1400" dirty="0" smtClean="0"/>
              <a:t>는 테스트 케이스다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실제 테스트가 진행되는 부분으로 테스트 케이스로 설계한 내용으로 </a:t>
            </a:r>
            <a:r>
              <a:rPr lang="ko-KR" altLang="en-US" sz="1400" dirty="0" err="1" smtClean="0"/>
              <a:t>코딩한다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크게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변수</a:t>
            </a:r>
            <a:r>
              <a:rPr lang="en-US" altLang="ko-KR" sz="1400" dirty="0" smtClean="0"/>
              <a:t>).(</a:t>
            </a:r>
            <a:r>
              <a:rPr lang="ko-KR" altLang="en-US" sz="1400" dirty="0" smtClean="0"/>
              <a:t>행동</a:t>
            </a:r>
            <a:r>
              <a:rPr lang="en-US" altLang="ko-KR" sz="1400" dirty="0" smtClean="0"/>
              <a:t>)(</a:t>
            </a:r>
            <a:r>
              <a:rPr lang="ko-KR" altLang="en-US" sz="1400" dirty="0" smtClean="0"/>
              <a:t>좌표</a:t>
            </a:r>
            <a:r>
              <a:rPr lang="en-US" altLang="ko-KR" sz="1400" dirty="0" smtClean="0"/>
              <a:t>).(</a:t>
            </a:r>
            <a:r>
              <a:rPr lang="ko-KR" altLang="en-US" sz="1400" dirty="0" smtClean="0"/>
              <a:t>행위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로 구분된다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자세한 건 마지막 예제 </a:t>
            </a:r>
            <a:r>
              <a:rPr lang="ko-KR" altLang="en-US" sz="1400" dirty="0" err="1" smtClean="0"/>
              <a:t>스크립트때</a:t>
            </a:r>
            <a:r>
              <a:rPr lang="ko-KR" altLang="en-US" sz="1400" dirty="0" smtClean="0"/>
              <a:t> 하기로 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257175" y="595312"/>
            <a:ext cx="5600700" cy="56673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package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com.example.tests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</a:t>
            </a:r>
            <a:r>
              <a:rPr lang="en-US" altLang="ko-KR" sz="1000" b="1" u="sng" dirty="0" err="1">
                <a:solidFill>
                  <a:schemeClr val="bg1">
                    <a:lumMod val="75000"/>
                  </a:schemeClr>
                </a:solidFill>
              </a:rPr>
              <a:t>java.util.regex.Pattern</a:t>
            </a:r>
            <a:r>
              <a:rPr lang="en-US" altLang="ko-KR" sz="1000" b="1" u="sng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java.util.concurrent.TimeUnit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org.junit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.*;</a:t>
            </a: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static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org.junit.Assert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.*;</a:t>
            </a: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static </a:t>
            </a:r>
            <a:r>
              <a:rPr lang="en-US" altLang="ko-KR" sz="1000" b="1" u="sng" dirty="0" err="1">
                <a:solidFill>
                  <a:schemeClr val="bg1">
                    <a:lumMod val="75000"/>
                  </a:schemeClr>
                </a:solidFill>
              </a:rPr>
              <a:t>org.hamcrest.CoreMatchers</a:t>
            </a:r>
            <a:r>
              <a:rPr lang="en-US" altLang="ko-KR" sz="1000" b="1" u="sng" dirty="0">
                <a:solidFill>
                  <a:schemeClr val="bg1">
                    <a:lumMod val="75000"/>
                  </a:schemeClr>
                </a:solidFill>
              </a:rPr>
              <a:t>.*;</a:t>
            </a: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org.openqa.selenium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.*;</a:t>
            </a: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org.openqa.selenium.chrome.ChromeDriver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</a:t>
            </a:r>
            <a:r>
              <a:rPr lang="en-US" altLang="ko-KR" sz="1000" b="1" u="sng" dirty="0" err="1">
                <a:solidFill>
                  <a:schemeClr val="bg1">
                    <a:lumMod val="75000"/>
                  </a:schemeClr>
                </a:solidFill>
              </a:rPr>
              <a:t>org.openqa.selenium.chrome.ChromeOptions</a:t>
            </a:r>
            <a:r>
              <a:rPr lang="en-US" altLang="ko-KR" sz="1000" b="1" u="sng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</a:t>
            </a:r>
            <a:r>
              <a:rPr lang="en-US" altLang="ko-KR" sz="1000" b="1" u="sng" dirty="0" err="1">
                <a:solidFill>
                  <a:schemeClr val="bg1">
                    <a:lumMod val="75000"/>
                  </a:schemeClr>
                </a:solidFill>
              </a:rPr>
              <a:t>org.openqa.selenium.firefox.FirefoxDriver</a:t>
            </a:r>
            <a:r>
              <a:rPr lang="en-US" altLang="ko-KR" sz="1000" b="1" u="sng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import </a:t>
            </a:r>
            <a:r>
              <a:rPr lang="en-US" altLang="ko-KR" sz="1000" b="1" u="sng" dirty="0" err="1">
                <a:solidFill>
                  <a:schemeClr val="bg1">
                    <a:lumMod val="75000"/>
                  </a:schemeClr>
                </a:solidFill>
              </a:rPr>
              <a:t>org.openqa.selenium.support.ui.Select</a:t>
            </a:r>
            <a:r>
              <a:rPr lang="en-US" altLang="ko-KR" sz="1000" b="1" u="sng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sz="1000" b="1" dirty="0" smtClean="0">
                <a:solidFill>
                  <a:schemeClr val="bg1">
                    <a:lumMod val="75000"/>
                  </a:schemeClr>
                </a:solidFill>
              </a:rPr>
              <a:t>Public 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class Test1 {</a:t>
            </a:r>
          </a:p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private WebDriver driver;</a:t>
            </a:r>
          </a:p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private String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baseUrl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private </a:t>
            </a:r>
            <a:r>
              <a:rPr lang="en-US" altLang="ko-KR" sz="1000" b="1" dirty="0" smtClean="0">
                <a:solidFill>
                  <a:schemeClr val="bg1">
                    <a:lumMod val="75000"/>
                  </a:schemeClr>
                </a:solidFill>
              </a:rPr>
              <a:t>Boolean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acceptNextAlert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 = true;</a:t>
            </a:r>
          </a:p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private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StringBuffer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verificationErrors</a:t>
            </a: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</a:rPr>
              <a:t> = new </a:t>
            </a:r>
            <a:r>
              <a:rPr lang="en-US" altLang="ko-KR" sz="1000" b="1" dirty="0" err="1">
                <a:solidFill>
                  <a:schemeClr val="bg1">
                    <a:lumMod val="75000"/>
                  </a:schemeClr>
                </a:solidFill>
              </a:rPr>
              <a:t>StringBuffer</a:t>
            </a:r>
            <a:r>
              <a:rPr lang="en-US" altLang="ko-KR" sz="1000" b="1" dirty="0" smtClean="0">
                <a:solidFill>
                  <a:schemeClr val="bg1">
                    <a:lumMod val="75000"/>
                  </a:schemeClr>
                </a:solidFill>
              </a:rPr>
              <a:t>();</a:t>
            </a:r>
          </a:p>
          <a:p>
            <a:endParaRPr lang="en-US" altLang="ko-KR" sz="1000" dirty="0" smtClean="0"/>
          </a:p>
          <a:p>
            <a:r>
              <a:rPr lang="en-US" altLang="ko-KR" sz="1000" b="1" dirty="0" smtClean="0"/>
              <a:t>  </a:t>
            </a:r>
            <a:r>
              <a:rPr lang="en-US" altLang="ko-KR" sz="1000" b="1" dirty="0"/>
              <a:t>@Before</a:t>
            </a:r>
          </a:p>
          <a:p>
            <a:r>
              <a:rPr lang="en-US" altLang="ko-KR" sz="1000" b="1" dirty="0"/>
              <a:t>  public void </a:t>
            </a:r>
            <a:r>
              <a:rPr lang="en-US" altLang="ko-KR" sz="1000" b="1" dirty="0" smtClean="0"/>
              <a:t>setup</a:t>
            </a:r>
            <a:r>
              <a:rPr lang="en-US" altLang="ko-KR" sz="1000" b="1" dirty="0"/>
              <a:t>() throws Exception {</a:t>
            </a:r>
          </a:p>
          <a:p>
            <a:r>
              <a:rPr lang="en-US" altLang="ko-KR" sz="1000" b="1" dirty="0"/>
              <a:t>  driver = new </a:t>
            </a:r>
            <a:r>
              <a:rPr lang="en-US" altLang="ko-KR" sz="1000" b="1" dirty="0" err="1"/>
              <a:t>ChromeDriver</a:t>
            </a:r>
            <a:r>
              <a:rPr lang="en-US" altLang="ko-KR" sz="1000" b="1" dirty="0"/>
              <a:t>();</a:t>
            </a:r>
          </a:p>
          <a:p>
            <a:r>
              <a:rPr lang="en-US" altLang="ko-KR" sz="1000" b="1" dirty="0"/>
              <a:t>  </a:t>
            </a:r>
            <a:r>
              <a:rPr lang="en-US" altLang="ko-KR" sz="1000" b="1" dirty="0" err="1"/>
              <a:t>baseUrl</a:t>
            </a:r>
            <a:r>
              <a:rPr lang="en-US" altLang="ko-KR" sz="1000" b="1" dirty="0"/>
              <a:t> = </a:t>
            </a:r>
            <a:r>
              <a:rPr lang="en-US" altLang="ko-KR" sz="1000" b="1" dirty="0" smtClean="0"/>
              <a:t>http</a:t>
            </a:r>
            <a:r>
              <a:rPr lang="en-US" altLang="ko-KR" sz="1000" b="1" dirty="0"/>
              <a:t>://www.naver.com</a:t>
            </a:r>
            <a:r>
              <a:rPr lang="en-US" altLang="ko-KR" sz="1000" b="1" dirty="0" smtClean="0"/>
              <a:t>/;</a:t>
            </a:r>
            <a:endParaRPr lang="en-US" altLang="ko-KR" sz="1000" b="1" dirty="0"/>
          </a:p>
          <a:p>
            <a:r>
              <a:rPr lang="en-US" altLang="ko-KR" sz="1000" b="1" dirty="0"/>
              <a:t>  </a:t>
            </a:r>
            <a:r>
              <a:rPr lang="en-US" altLang="ko-KR" sz="1000" b="1" dirty="0" err="1"/>
              <a:t>driver.manage</a:t>
            </a:r>
            <a:r>
              <a:rPr lang="en-US" altLang="ko-KR" sz="1000" b="1" dirty="0"/>
              <a:t>().timeouts().</a:t>
            </a:r>
            <a:r>
              <a:rPr lang="en-US" altLang="ko-KR" sz="1000" b="1" dirty="0" err="1"/>
              <a:t>implicitlyWait</a:t>
            </a:r>
            <a:r>
              <a:rPr lang="en-US" altLang="ko-KR" sz="1000" b="1" dirty="0"/>
              <a:t>(30, </a:t>
            </a:r>
            <a:r>
              <a:rPr lang="en-US" altLang="ko-KR" sz="1000" b="1" dirty="0" err="1"/>
              <a:t>TimeUnit.</a:t>
            </a:r>
            <a:r>
              <a:rPr lang="en-US" altLang="ko-KR" sz="1000" b="1" i="1" dirty="0" err="1"/>
              <a:t>SECONDS</a:t>
            </a:r>
            <a:r>
              <a:rPr lang="en-US" altLang="ko-KR" sz="1000" b="1" i="1" dirty="0"/>
              <a:t>);</a:t>
            </a:r>
          </a:p>
          <a:p>
            <a:r>
              <a:rPr lang="ko-KR" altLang="en-US" sz="1000" b="1" dirty="0"/>
              <a:t>  </a:t>
            </a:r>
            <a:r>
              <a:rPr lang="en-US" altLang="ko-KR" sz="1000" b="1" dirty="0" smtClean="0"/>
              <a:t>}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endParaRPr lang="en-US" altLang="ko-KR" sz="1000" b="1" dirty="0">
              <a:solidFill>
                <a:schemeClr val="bg1"/>
              </a:solidFill>
            </a:endParaRPr>
          </a:p>
          <a:p>
            <a:r>
              <a:rPr lang="en-US" altLang="ko-KR" sz="1000" dirty="0"/>
              <a:t> </a:t>
            </a:r>
            <a:r>
              <a:rPr lang="en-US" altLang="ko-KR" sz="1000" b="1" dirty="0"/>
              <a:t>@Test</a:t>
            </a:r>
          </a:p>
          <a:p>
            <a:r>
              <a:rPr lang="en-US" altLang="ko-KR" sz="1000" b="1" dirty="0"/>
              <a:t>  public void test1() throws Exception {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driver.get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baseUrl</a:t>
            </a:r>
            <a:r>
              <a:rPr lang="en-US" altLang="ko-KR" sz="1000" b="1" dirty="0"/>
              <a:t> + "/");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driver.findElement</a:t>
            </a:r>
            <a:r>
              <a:rPr lang="en-US" altLang="ko-KR" sz="1000" b="1" dirty="0"/>
              <a:t>(By.</a:t>
            </a:r>
            <a:r>
              <a:rPr lang="en-US" altLang="ko-KR" sz="1000" b="1" i="1" dirty="0"/>
              <a:t>id("query")).click();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driver.findElement</a:t>
            </a:r>
            <a:r>
              <a:rPr lang="en-US" altLang="ko-KR" sz="1000" b="1" dirty="0"/>
              <a:t>(By.</a:t>
            </a:r>
            <a:r>
              <a:rPr lang="en-US" altLang="ko-KR" sz="1000" b="1" i="1" dirty="0"/>
              <a:t>id("query")).clear();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driver.findElement</a:t>
            </a:r>
            <a:r>
              <a:rPr lang="en-US" altLang="ko-KR" sz="1000" b="1" dirty="0"/>
              <a:t>(By.</a:t>
            </a:r>
            <a:r>
              <a:rPr lang="en-US" altLang="ko-KR" sz="1000" b="1" i="1" dirty="0"/>
              <a:t>id("query")).</a:t>
            </a:r>
            <a:r>
              <a:rPr lang="en-US" altLang="ko-KR" sz="1000" b="1" i="1" dirty="0" err="1"/>
              <a:t>sendKeys</a:t>
            </a:r>
            <a:r>
              <a:rPr lang="en-US" altLang="ko-KR" sz="1000" b="1" i="1" dirty="0"/>
              <a:t>("</a:t>
            </a:r>
            <a:r>
              <a:rPr lang="ko-KR" altLang="en-US" sz="1000" b="1" i="1" dirty="0"/>
              <a:t>감자요리</a:t>
            </a:r>
            <a:r>
              <a:rPr lang="en-US" altLang="ko-KR" sz="1000" b="1" i="1" dirty="0"/>
              <a:t>");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driver.findElement</a:t>
            </a:r>
            <a:r>
              <a:rPr lang="en-US" altLang="ko-KR" sz="1000" b="1" dirty="0"/>
              <a:t>(By.</a:t>
            </a:r>
            <a:r>
              <a:rPr lang="en-US" altLang="ko-KR" sz="1000" b="1" i="1" dirty="0"/>
              <a:t>id("</a:t>
            </a:r>
            <a:r>
              <a:rPr lang="en-US" altLang="ko-KR" sz="1000" b="1" i="1" dirty="0" err="1"/>
              <a:t>search_btn</a:t>
            </a:r>
            <a:r>
              <a:rPr lang="en-US" altLang="ko-KR" sz="1000" b="1" i="1" dirty="0"/>
              <a:t>")).click();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driver.findElement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By.</a:t>
            </a:r>
            <a:r>
              <a:rPr lang="en-US" altLang="ko-KR" sz="1000" b="1" i="1" dirty="0" err="1"/>
              <a:t>linkText</a:t>
            </a:r>
            <a:r>
              <a:rPr lang="en-US" altLang="ko-KR" sz="1000" b="1" i="1" dirty="0"/>
              <a:t>("</a:t>
            </a:r>
            <a:r>
              <a:rPr lang="ko-KR" altLang="en-US" sz="1000" b="1" i="1" dirty="0"/>
              <a:t>볶음</a:t>
            </a:r>
            <a:r>
              <a:rPr lang="en-US" altLang="ko-KR" sz="1000" b="1" i="1" dirty="0"/>
              <a:t>")).click();</a:t>
            </a:r>
          </a:p>
          <a:p>
            <a:r>
              <a:rPr lang="en-US" altLang="ko-KR" sz="1000" b="1" dirty="0"/>
              <a:t>    </a:t>
            </a:r>
            <a:r>
              <a:rPr lang="en-US" altLang="ko-KR" sz="1000" b="1" dirty="0" err="1"/>
              <a:t>driver.findElement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By.</a:t>
            </a:r>
            <a:r>
              <a:rPr lang="en-US" altLang="ko-KR" sz="1000" b="1" i="1" dirty="0" err="1"/>
              <a:t>cssSelector</a:t>
            </a:r>
            <a:r>
              <a:rPr lang="en-US" altLang="ko-KR" sz="1000" b="1" i="1" dirty="0"/>
              <a:t>("image[alt=\"NAVER\"]")).click();</a:t>
            </a:r>
          </a:p>
          <a:p>
            <a:r>
              <a:rPr lang="ko-KR" altLang="en-US" sz="1000" dirty="0"/>
              <a:t>  </a:t>
            </a:r>
            <a:r>
              <a:rPr lang="en-US" altLang="ko-KR" sz="10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7175" y="647700"/>
            <a:ext cx="1876425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7175" y="976312"/>
            <a:ext cx="3381375" cy="1614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338" y="628650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33338" y="959644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57174" y="2671762"/>
            <a:ext cx="3895726" cy="8239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57174" y="3576639"/>
            <a:ext cx="4295776" cy="9572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7175" y="4614863"/>
            <a:ext cx="4514850" cy="16144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3338" y="2705100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3338" y="3609977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3338" y="4667249"/>
            <a:ext cx="285750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8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코드 보기 </a:t>
            </a:r>
            <a:r>
              <a:rPr lang="en-US" altLang="ko-KR" sz="2500" b="1" dirty="0" smtClean="0"/>
              <a:t>(2/2)</a:t>
            </a:r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After </a:t>
            </a:r>
            <a:r>
              <a:rPr lang="ko-KR" altLang="en-US" sz="1400" dirty="0" smtClean="0"/>
              <a:t>는 테스트가 수행 중 </a:t>
            </a:r>
            <a:r>
              <a:rPr lang="en-US" altLang="ko-KR" sz="1400" dirty="0" smtClean="0"/>
              <a:t>or </a:t>
            </a:r>
            <a:r>
              <a:rPr lang="ko-KR" altLang="en-US" sz="1400" dirty="0" smtClean="0"/>
              <a:t>완료 후 그 결과에 대한 값을 </a:t>
            </a:r>
            <a:r>
              <a:rPr lang="en-US" altLang="ko-KR" sz="1400" dirty="0" smtClean="0"/>
              <a:t>Return </a:t>
            </a:r>
            <a:r>
              <a:rPr lang="ko-KR" altLang="en-US" sz="1400" dirty="0" smtClean="0"/>
              <a:t>하기 위하여 사용된다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예를 들자면 테스트 케이스의 값과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실제 값의 차이가 있으면 이를 비교하여 결과값으로 </a:t>
            </a:r>
            <a:r>
              <a:rPr lang="en-US" altLang="ko-KR" sz="1400" dirty="0" smtClean="0"/>
              <a:t>True </a:t>
            </a:r>
            <a:r>
              <a:rPr lang="ko-KR" altLang="en-US" sz="1400" dirty="0" smtClean="0"/>
              <a:t>인지 </a:t>
            </a:r>
            <a:r>
              <a:rPr lang="en-US" altLang="ko-KR" sz="1400" dirty="0" smtClean="0"/>
              <a:t>False </a:t>
            </a:r>
            <a:r>
              <a:rPr lang="ko-KR" altLang="en-US" sz="1400" dirty="0" smtClean="0"/>
              <a:t>인지 구분해 주어야 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테스트 케이스에서는 결과값이 </a:t>
            </a:r>
            <a:r>
              <a:rPr lang="en-US" altLang="ko-KR" sz="1400" dirty="0" smtClean="0"/>
              <a:t>A </a:t>
            </a:r>
            <a:r>
              <a:rPr lang="ko-KR" altLang="en-US" sz="1400" dirty="0" smtClean="0"/>
              <a:t>가 나와야 한다고 </a:t>
            </a:r>
            <a:r>
              <a:rPr lang="en-US" altLang="ko-KR" sz="1400" dirty="0" smtClean="0"/>
              <a:t>@test</a:t>
            </a:r>
            <a:r>
              <a:rPr lang="ko-KR" altLang="en-US" sz="1400" dirty="0" smtClean="0"/>
              <a:t>에 코딩 하였을 경우 그 </a:t>
            </a:r>
            <a:r>
              <a:rPr lang="ko-KR" altLang="en-US" sz="1400" dirty="0" err="1" smtClean="0"/>
              <a:t>실제값이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 </a:t>
            </a:r>
            <a:r>
              <a:rPr lang="ko-KR" altLang="en-US" sz="1400" dirty="0" smtClean="0"/>
              <a:t>가 나오면 </a:t>
            </a:r>
            <a:r>
              <a:rPr lang="en-US" altLang="ko-KR" sz="1400" dirty="0" smtClean="0"/>
              <a:t>True, A </a:t>
            </a:r>
            <a:r>
              <a:rPr lang="ko-KR" altLang="en-US" sz="1400" dirty="0" smtClean="0"/>
              <a:t>가 아닌 </a:t>
            </a:r>
            <a:r>
              <a:rPr lang="ko-KR" altLang="en-US" sz="1400" dirty="0" err="1" smtClean="0"/>
              <a:t>다른것이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나올경우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False 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Return </a:t>
            </a:r>
            <a:r>
              <a:rPr lang="ko-KR" altLang="en-US" sz="1400" dirty="0" smtClean="0"/>
              <a:t>해 준다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그 결과값으로 해당 스크립트가 정상 수행되었는지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실패했는지를 구분하게 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필요한 경우 수정 및 예외처리 등으로 내용을 추가할 수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209550" y="595312"/>
            <a:ext cx="5600700" cy="56673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/>
              <a:t> @After</a:t>
            </a:r>
          </a:p>
          <a:p>
            <a:r>
              <a:rPr lang="en-US" altLang="ko-KR" sz="900" dirty="0"/>
              <a:t>  </a:t>
            </a:r>
            <a:r>
              <a:rPr lang="en-US" altLang="ko-KR" sz="900" b="1" dirty="0"/>
              <a:t>public void </a:t>
            </a:r>
            <a:r>
              <a:rPr lang="en-US" altLang="ko-KR" sz="900" b="1" dirty="0" err="1"/>
              <a:t>tearDown</a:t>
            </a:r>
            <a:r>
              <a:rPr lang="en-US" altLang="ko-KR" sz="900" b="1" dirty="0"/>
              <a:t>() throws Exception {</a:t>
            </a:r>
          </a:p>
          <a:p>
            <a:r>
              <a:rPr lang="en-US" altLang="ko-KR" sz="900" dirty="0"/>
              <a:t>    </a:t>
            </a:r>
            <a:r>
              <a:rPr lang="en-US" altLang="ko-KR" sz="900" dirty="0" err="1"/>
              <a:t>driver.quit</a:t>
            </a:r>
            <a:r>
              <a:rPr lang="en-US" altLang="ko-KR" sz="900" dirty="0"/>
              <a:t>();</a:t>
            </a:r>
          </a:p>
          <a:p>
            <a:r>
              <a:rPr lang="en-US" altLang="ko-KR" sz="900" dirty="0"/>
              <a:t>    String </a:t>
            </a:r>
            <a:r>
              <a:rPr lang="en-US" altLang="ko-KR" sz="900" dirty="0" err="1"/>
              <a:t>verificationErrorString</a:t>
            </a:r>
            <a:r>
              <a:rPr lang="en-US" altLang="ko-KR" sz="900" dirty="0"/>
              <a:t> = </a:t>
            </a:r>
            <a:r>
              <a:rPr lang="en-US" altLang="ko-KR" sz="900" dirty="0" err="1"/>
              <a:t>verificationErrors.toString</a:t>
            </a:r>
            <a:r>
              <a:rPr lang="en-US" altLang="ko-KR" sz="900" dirty="0"/>
              <a:t>();</a:t>
            </a:r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if (!"".equals(</a:t>
            </a:r>
            <a:r>
              <a:rPr lang="en-US" altLang="ko-KR" sz="900" b="1" dirty="0" err="1"/>
              <a:t>verificationErrorString</a:t>
            </a:r>
            <a:r>
              <a:rPr lang="en-US" altLang="ko-KR" sz="900" b="1" dirty="0"/>
              <a:t>)) {</a:t>
            </a:r>
          </a:p>
          <a:p>
            <a:r>
              <a:rPr lang="en-US" altLang="ko-KR" sz="900" dirty="0"/>
              <a:t>      </a:t>
            </a:r>
            <a:r>
              <a:rPr lang="en-US" altLang="ko-KR" sz="900" i="1" dirty="0"/>
              <a:t>fail(</a:t>
            </a:r>
            <a:r>
              <a:rPr lang="en-US" altLang="ko-KR" sz="900" i="1" dirty="0" err="1"/>
              <a:t>verificationErrorString</a:t>
            </a:r>
            <a:r>
              <a:rPr lang="en-US" altLang="ko-KR" sz="900" i="1" dirty="0"/>
              <a:t>);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}</a:t>
            </a:r>
          </a:p>
          <a:p>
            <a:r>
              <a:rPr lang="ko-KR" altLang="en-US" sz="900" dirty="0"/>
              <a:t>  </a:t>
            </a:r>
            <a:r>
              <a:rPr lang="en-US" altLang="ko-KR" sz="900" dirty="0"/>
              <a:t>}</a:t>
            </a:r>
          </a:p>
          <a:p>
            <a:r>
              <a:rPr lang="en-US" altLang="ko-KR" sz="900" dirty="0" smtClean="0"/>
              <a:t>  </a:t>
            </a:r>
            <a:r>
              <a:rPr lang="en-US" altLang="ko-KR" sz="900" b="1" dirty="0"/>
              <a:t>private </a:t>
            </a:r>
            <a:r>
              <a:rPr lang="en-US" altLang="ko-KR" sz="900" b="1" dirty="0" err="1"/>
              <a:t>boolean</a:t>
            </a:r>
            <a:r>
              <a:rPr lang="en-US" altLang="ko-KR" sz="900" b="1" dirty="0"/>
              <a:t> </a:t>
            </a:r>
            <a:r>
              <a:rPr lang="en-US" altLang="ko-KR" sz="900" b="1" u="sng" dirty="0" err="1"/>
              <a:t>isElementPresent</a:t>
            </a:r>
            <a:r>
              <a:rPr lang="en-US" altLang="ko-KR" sz="900" b="1" u="sng" dirty="0"/>
              <a:t>(By by) {</a:t>
            </a:r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try {</a:t>
            </a:r>
          </a:p>
          <a:p>
            <a:r>
              <a:rPr lang="en-US" altLang="ko-KR" sz="900" dirty="0"/>
              <a:t>      </a:t>
            </a:r>
            <a:r>
              <a:rPr lang="en-US" altLang="ko-KR" sz="900" dirty="0" err="1"/>
              <a:t>driver.findElement</a:t>
            </a:r>
            <a:r>
              <a:rPr lang="en-US" altLang="ko-KR" sz="900" dirty="0"/>
              <a:t>(by);</a:t>
            </a:r>
          </a:p>
          <a:p>
            <a:r>
              <a:rPr lang="en-US" altLang="ko-KR" sz="900" dirty="0"/>
              <a:t>      </a:t>
            </a:r>
            <a:r>
              <a:rPr lang="en-US" altLang="ko-KR" sz="900" b="1" dirty="0"/>
              <a:t>return true;</a:t>
            </a:r>
          </a:p>
          <a:p>
            <a:r>
              <a:rPr lang="en-US" altLang="ko-KR" sz="900" dirty="0"/>
              <a:t>    } </a:t>
            </a:r>
            <a:r>
              <a:rPr lang="en-US" altLang="ko-KR" sz="900" b="1" dirty="0"/>
              <a:t>catch (</a:t>
            </a:r>
            <a:r>
              <a:rPr lang="en-US" altLang="ko-KR" sz="900" b="1" dirty="0" err="1"/>
              <a:t>NoSuchElementException</a:t>
            </a:r>
            <a:r>
              <a:rPr lang="en-US" altLang="ko-KR" sz="900" b="1" dirty="0"/>
              <a:t> e) {</a:t>
            </a:r>
          </a:p>
          <a:p>
            <a:r>
              <a:rPr lang="en-US" altLang="ko-KR" sz="900" dirty="0"/>
              <a:t>      </a:t>
            </a:r>
            <a:r>
              <a:rPr lang="en-US" altLang="ko-KR" sz="900" b="1" dirty="0"/>
              <a:t>return false;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}</a:t>
            </a:r>
          </a:p>
          <a:p>
            <a:r>
              <a:rPr lang="ko-KR" altLang="en-US" sz="900" dirty="0"/>
              <a:t>  </a:t>
            </a:r>
            <a:r>
              <a:rPr lang="en-US" altLang="ko-KR" sz="900" dirty="0" smtClean="0"/>
              <a:t>}</a:t>
            </a:r>
            <a:endParaRPr lang="ko-KR" altLang="en-US" sz="900" dirty="0"/>
          </a:p>
          <a:p>
            <a:r>
              <a:rPr lang="en-US" altLang="ko-KR" sz="900" dirty="0"/>
              <a:t>  </a:t>
            </a:r>
            <a:r>
              <a:rPr lang="en-US" altLang="ko-KR" sz="900" b="1" dirty="0"/>
              <a:t>private </a:t>
            </a:r>
            <a:r>
              <a:rPr lang="en-US" altLang="ko-KR" sz="900" b="1" dirty="0" err="1"/>
              <a:t>boolean</a:t>
            </a:r>
            <a:r>
              <a:rPr lang="en-US" altLang="ko-KR" sz="900" b="1" dirty="0"/>
              <a:t> </a:t>
            </a:r>
            <a:r>
              <a:rPr lang="en-US" altLang="ko-KR" sz="900" b="1" u="sng" dirty="0" err="1"/>
              <a:t>isAlertPresent</a:t>
            </a:r>
            <a:r>
              <a:rPr lang="en-US" altLang="ko-KR" sz="900" b="1" u="sng" dirty="0"/>
              <a:t>() {</a:t>
            </a:r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try {</a:t>
            </a:r>
          </a:p>
          <a:p>
            <a:r>
              <a:rPr lang="en-US" altLang="ko-KR" sz="900" dirty="0"/>
              <a:t>      </a:t>
            </a:r>
            <a:r>
              <a:rPr lang="en-US" altLang="ko-KR" sz="900" dirty="0" err="1"/>
              <a:t>driver.switchTo</a:t>
            </a:r>
            <a:r>
              <a:rPr lang="en-US" altLang="ko-KR" sz="900" dirty="0"/>
              <a:t>().alert();</a:t>
            </a:r>
          </a:p>
          <a:p>
            <a:r>
              <a:rPr lang="en-US" altLang="ko-KR" sz="900" dirty="0"/>
              <a:t>      </a:t>
            </a:r>
            <a:r>
              <a:rPr lang="en-US" altLang="ko-KR" sz="900" b="1" dirty="0"/>
              <a:t>return true;</a:t>
            </a:r>
          </a:p>
          <a:p>
            <a:r>
              <a:rPr lang="en-US" altLang="ko-KR" sz="900" dirty="0"/>
              <a:t>    } </a:t>
            </a:r>
            <a:r>
              <a:rPr lang="en-US" altLang="ko-KR" sz="900" b="1" dirty="0"/>
              <a:t>catch (</a:t>
            </a:r>
            <a:r>
              <a:rPr lang="en-US" altLang="ko-KR" sz="900" b="1" dirty="0" err="1"/>
              <a:t>NoAlertPresentException</a:t>
            </a:r>
            <a:r>
              <a:rPr lang="en-US" altLang="ko-KR" sz="900" b="1" dirty="0"/>
              <a:t> e) {</a:t>
            </a:r>
          </a:p>
          <a:p>
            <a:r>
              <a:rPr lang="en-US" altLang="ko-KR" sz="900" dirty="0"/>
              <a:t>      </a:t>
            </a:r>
            <a:r>
              <a:rPr lang="en-US" altLang="ko-KR" sz="900" b="1" dirty="0"/>
              <a:t>return false;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}</a:t>
            </a:r>
          </a:p>
          <a:p>
            <a:r>
              <a:rPr lang="ko-KR" altLang="en-US" sz="900" dirty="0"/>
              <a:t>  </a:t>
            </a:r>
            <a:r>
              <a:rPr lang="en-US" altLang="ko-KR" sz="900" dirty="0" smtClean="0"/>
              <a:t>}</a:t>
            </a:r>
            <a:endParaRPr lang="ko-KR" altLang="en-US" sz="900" dirty="0"/>
          </a:p>
          <a:p>
            <a:r>
              <a:rPr lang="en-US" altLang="ko-KR" sz="900" dirty="0"/>
              <a:t>  </a:t>
            </a:r>
            <a:r>
              <a:rPr lang="en-US" altLang="ko-KR" sz="900" b="1" dirty="0"/>
              <a:t>private String </a:t>
            </a:r>
            <a:r>
              <a:rPr lang="en-US" altLang="ko-KR" sz="900" b="1" u="sng" dirty="0" err="1"/>
              <a:t>closeAlertAndGetItsText</a:t>
            </a:r>
            <a:r>
              <a:rPr lang="en-US" altLang="ko-KR" sz="900" b="1" u="sng" dirty="0"/>
              <a:t>() {</a:t>
            </a:r>
          </a:p>
          <a:p>
            <a:r>
              <a:rPr lang="en-US" altLang="ko-KR" sz="900" dirty="0"/>
              <a:t>    </a:t>
            </a:r>
            <a:r>
              <a:rPr lang="en-US" altLang="ko-KR" sz="900" b="1" dirty="0"/>
              <a:t>try {</a:t>
            </a:r>
          </a:p>
          <a:p>
            <a:r>
              <a:rPr lang="en-US" altLang="ko-KR" sz="900" dirty="0"/>
              <a:t>      Alert </a:t>
            </a:r>
            <a:r>
              <a:rPr lang="en-US" altLang="ko-KR" sz="900" dirty="0" err="1"/>
              <a:t>alert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driver.switchTo</a:t>
            </a:r>
            <a:r>
              <a:rPr lang="en-US" altLang="ko-KR" sz="900" dirty="0"/>
              <a:t>().alert();</a:t>
            </a:r>
          </a:p>
          <a:p>
            <a:r>
              <a:rPr lang="en-US" altLang="ko-KR" sz="900" dirty="0"/>
              <a:t>      String </a:t>
            </a:r>
            <a:r>
              <a:rPr lang="en-US" altLang="ko-KR" sz="900" dirty="0" err="1"/>
              <a:t>alertText</a:t>
            </a:r>
            <a:r>
              <a:rPr lang="en-US" altLang="ko-KR" sz="900" dirty="0"/>
              <a:t> = </a:t>
            </a:r>
            <a:r>
              <a:rPr lang="en-US" altLang="ko-KR" sz="900" dirty="0" err="1"/>
              <a:t>alert.getText</a:t>
            </a:r>
            <a:r>
              <a:rPr lang="en-US" altLang="ko-KR" sz="900" dirty="0"/>
              <a:t>();</a:t>
            </a:r>
          </a:p>
          <a:p>
            <a:r>
              <a:rPr lang="en-US" altLang="ko-KR" sz="900" dirty="0"/>
              <a:t>      </a:t>
            </a:r>
            <a:r>
              <a:rPr lang="en-US" altLang="ko-KR" sz="900" b="1" dirty="0"/>
              <a:t>if (</a:t>
            </a:r>
            <a:r>
              <a:rPr lang="en-US" altLang="ko-KR" sz="900" b="1" dirty="0" err="1"/>
              <a:t>acceptNextAlert</a:t>
            </a:r>
            <a:r>
              <a:rPr lang="en-US" altLang="ko-KR" sz="900" b="1" dirty="0"/>
              <a:t>) {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alert.accept</a:t>
            </a:r>
            <a:r>
              <a:rPr lang="en-US" altLang="ko-KR" sz="900" dirty="0"/>
              <a:t>();</a:t>
            </a:r>
          </a:p>
          <a:p>
            <a:r>
              <a:rPr lang="en-US" altLang="ko-KR" sz="900" dirty="0"/>
              <a:t>      } </a:t>
            </a:r>
            <a:r>
              <a:rPr lang="en-US" altLang="ko-KR" sz="900" b="1" dirty="0"/>
              <a:t>else {</a:t>
            </a:r>
          </a:p>
          <a:p>
            <a:r>
              <a:rPr lang="en-US" altLang="ko-KR" sz="900" dirty="0"/>
              <a:t>        </a:t>
            </a:r>
            <a:r>
              <a:rPr lang="en-US" altLang="ko-KR" sz="900" dirty="0" err="1"/>
              <a:t>alert.dismiss</a:t>
            </a:r>
            <a:r>
              <a:rPr lang="en-US" altLang="ko-KR" sz="900" dirty="0"/>
              <a:t>();</a:t>
            </a:r>
          </a:p>
          <a:p>
            <a:r>
              <a:rPr lang="ko-KR" altLang="en-US" sz="900" dirty="0"/>
              <a:t>      </a:t>
            </a:r>
            <a:r>
              <a:rPr lang="en-US" altLang="ko-KR" sz="900" dirty="0"/>
              <a:t>}</a:t>
            </a:r>
          </a:p>
          <a:p>
            <a:r>
              <a:rPr lang="en-US" altLang="ko-KR" sz="900" dirty="0"/>
              <a:t>      </a:t>
            </a:r>
            <a:r>
              <a:rPr lang="en-US" altLang="ko-KR" sz="900" b="1" dirty="0"/>
              <a:t>return </a:t>
            </a:r>
            <a:r>
              <a:rPr lang="en-US" altLang="ko-KR" sz="900" b="1" dirty="0" err="1"/>
              <a:t>alertText</a:t>
            </a:r>
            <a:r>
              <a:rPr lang="en-US" altLang="ko-KR" sz="900" b="1" dirty="0"/>
              <a:t>;</a:t>
            </a:r>
          </a:p>
          <a:p>
            <a:r>
              <a:rPr lang="en-US" altLang="ko-KR" sz="900" dirty="0"/>
              <a:t>    } </a:t>
            </a:r>
            <a:r>
              <a:rPr lang="en-US" altLang="ko-KR" sz="900" b="1" dirty="0"/>
              <a:t>finally {</a:t>
            </a:r>
          </a:p>
          <a:p>
            <a:r>
              <a:rPr lang="en-US" altLang="ko-KR" sz="900" dirty="0"/>
              <a:t>      </a:t>
            </a:r>
            <a:r>
              <a:rPr lang="en-US" altLang="ko-KR" sz="900" dirty="0" err="1"/>
              <a:t>acceptNextAlert</a:t>
            </a:r>
            <a:r>
              <a:rPr lang="en-US" altLang="ko-KR" sz="900" dirty="0"/>
              <a:t> = </a:t>
            </a:r>
            <a:r>
              <a:rPr lang="en-US" altLang="ko-KR" sz="900" b="1" dirty="0"/>
              <a:t>true;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}</a:t>
            </a:r>
          </a:p>
          <a:p>
            <a:r>
              <a:rPr lang="ko-KR" altLang="en-US" sz="900" dirty="0"/>
              <a:t>  </a:t>
            </a:r>
            <a:r>
              <a:rPr lang="en-US" altLang="ko-KR" sz="900" dirty="0"/>
              <a:t>}</a:t>
            </a:r>
          </a:p>
          <a:p>
            <a:r>
              <a:rPr lang="en-US" altLang="ko-KR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29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 smtClean="0"/>
              <a:t>findElement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셀레늄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웹드라이버에서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엘리먼트</a:t>
            </a:r>
            <a:r>
              <a:rPr lang="ko-KR" altLang="en-US" sz="1400" dirty="0" smtClean="0"/>
              <a:t> 위치 지정은 </a:t>
            </a:r>
            <a:r>
              <a:rPr lang="en-US" altLang="ko-KR" sz="1400" dirty="0" smtClean="0"/>
              <a:t>WebDriver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WebElement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클레스에</a:t>
            </a:r>
            <a:r>
              <a:rPr lang="ko-KR" altLang="en-US" sz="1400" dirty="0" smtClean="0"/>
              <a:t> 있는 </a:t>
            </a:r>
            <a:r>
              <a:rPr lang="en-US" altLang="ko-KR" sz="1400" dirty="0" err="1" smtClean="0"/>
              <a:t>findElement</a:t>
            </a:r>
            <a:r>
              <a:rPr lang="en-US" altLang="ko-KR" sz="1400" dirty="0" smtClean="0"/>
              <a:t>(), </a:t>
            </a:r>
            <a:r>
              <a:rPr lang="en-US" altLang="ko-KR" sz="1400" dirty="0" err="1" smtClean="0"/>
              <a:t>findElements</a:t>
            </a:r>
            <a:r>
              <a:rPr lang="en-US" altLang="ko-KR" sz="1400" dirty="0" smtClean="0"/>
              <a:t>()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사용한다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err="1" smtClean="0"/>
              <a:t>findElement</a:t>
            </a:r>
            <a:r>
              <a:rPr lang="en-US" altLang="ko-KR" sz="1400" dirty="0" smtClean="0"/>
              <a:t>() </a:t>
            </a:r>
            <a:r>
              <a:rPr lang="ko-KR" altLang="en-US" sz="1400" dirty="0" err="1" smtClean="0"/>
              <a:t>메소드는</a:t>
            </a:r>
            <a:r>
              <a:rPr lang="ko-KR" altLang="en-US" sz="1400" dirty="0" smtClean="0"/>
              <a:t> 검색 조건에 해당하는 </a:t>
            </a:r>
            <a:r>
              <a:rPr lang="en-US" altLang="ko-KR" sz="1400" dirty="0" err="1" smtClean="0"/>
              <a:t>WebElement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객체를 반환한다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찾으려는 </a:t>
            </a:r>
            <a:r>
              <a:rPr lang="ko-KR" altLang="en-US" sz="1400" dirty="0" err="1" smtClean="0"/>
              <a:t>엘리먼트가</a:t>
            </a:r>
            <a:r>
              <a:rPr lang="ko-KR" altLang="en-US" sz="1400" dirty="0" smtClean="0"/>
              <a:t> 하나도 없으면 예외를 발생시킨다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err="1" smtClean="0"/>
              <a:t>findElements</a:t>
            </a:r>
            <a:r>
              <a:rPr lang="en-US" altLang="ko-KR" sz="1400" dirty="0" smtClean="0"/>
              <a:t>() </a:t>
            </a:r>
            <a:r>
              <a:rPr lang="ko-KR" altLang="en-US" sz="1400" dirty="0" err="1" smtClean="0"/>
              <a:t>메소드는</a:t>
            </a:r>
            <a:r>
              <a:rPr lang="ko-KR" altLang="en-US" sz="1400" dirty="0" smtClean="0"/>
              <a:t> 검색 조건에 해당되는 </a:t>
            </a:r>
            <a:r>
              <a:rPr lang="en-US" altLang="ko-KR" sz="1400" dirty="0" err="1" smtClean="0"/>
              <a:t>WebElements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리스트를 반환한다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찾고자 하는 </a:t>
            </a:r>
            <a:r>
              <a:rPr lang="ko-KR" altLang="en-US" sz="1400" dirty="0" err="1" smtClean="0"/>
              <a:t>엘리먼트가</a:t>
            </a:r>
            <a:r>
              <a:rPr lang="ko-KR" altLang="en-US" sz="1400" dirty="0" smtClean="0"/>
              <a:t> 발견되지 않으면 빈 리스트를 반환한다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err="1" smtClean="0"/>
              <a:t>두가지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Find </a:t>
            </a:r>
            <a:r>
              <a:rPr lang="ko-KR" altLang="en-US" sz="1400" dirty="0" err="1" smtClean="0"/>
              <a:t>메소드는</a:t>
            </a:r>
            <a:r>
              <a:rPr lang="ko-KR" altLang="en-US" sz="1400" dirty="0" smtClean="0"/>
              <a:t> 위치 지정자나 </a:t>
            </a:r>
            <a:r>
              <a:rPr lang="en-US" altLang="ko-KR" sz="1400" dirty="0" smtClean="0"/>
              <a:t>By </a:t>
            </a:r>
            <a:r>
              <a:rPr lang="ko-KR" altLang="en-US" sz="1400" dirty="0" err="1" smtClean="0"/>
              <a:t>클</a:t>
            </a:r>
            <a:r>
              <a:rPr lang="ko-KR" altLang="en-US" sz="1400" dirty="0" err="1"/>
              <a:t>레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인스턴스의</a:t>
            </a:r>
            <a:r>
              <a:rPr lang="ko-KR" altLang="en-US" sz="1400" dirty="0" smtClean="0"/>
              <a:t> 쿼리 객체를 인자로 사용하는데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셀레늄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웹드라이버의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By </a:t>
            </a:r>
            <a:r>
              <a:rPr lang="ko-KR" altLang="en-US" sz="1400" dirty="0" smtClean="0"/>
              <a:t>클래스는 다양한 위치 지정자를 지원한다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앞서 설명한 위치 지정자는 </a:t>
            </a:r>
            <a:r>
              <a:rPr lang="en-US" altLang="ko-KR" sz="1400" dirty="0" smtClean="0"/>
              <a:t>ID, Name, class name, tag name, link text, partial link text, CSS </a:t>
            </a:r>
            <a:r>
              <a:rPr lang="ko-KR" altLang="en-US" sz="1400" dirty="0" smtClean="0"/>
              <a:t>등으로 사용되고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를 사용한 </a:t>
            </a:r>
            <a:r>
              <a:rPr lang="ko-KR" altLang="en-US" sz="1400" dirty="0" err="1" smtClean="0"/>
              <a:t>위치지정자는</a:t>
            </a:r>
            <a:r>
              <a:rPr lang="ko-KR" altLang="en-US" sz="1400" dirty="0" smtClean="0"/>
              <a:t> 오른쪽의 형태로 만들어진다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92024" y="2654046"/>
            <a:ext cx="5660136" cy="786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/>
              <a:t>driver  .  </a:t>
            </a:r>
            <a:r>
              <a:rPr lang="en-US" altLang="ko-KR" sz="2200" dirty="0" err="1" smtClean="0"/>
              <a:t>findElement</a:t>
            </a:r>
            <a:r>
              <a:rPr lang="en-US" altLang="ko-KR" sz="2200" dirty="0" smtClean="0"/>
              <a:t>  (By  .  ID  (“</a:t>
            </a:r>
            <a:r>
              <a:rPr lang="en-US" altLang="ko-KR" sz="2200" dirty="0"/>
              <a:t>ID</a:t>
            </a:r>
            <a:r>
              <a:rPr lang="en-US" altLang="ko-KR" sz="2200" dirty="0" smtClean="0"/>
              <a:t>”));</a:t>
            </a:r>
            <a:endParaRPr lang="en-US" altLang="ko-KR" sz="2200" dirty="0"/>
          </a:p>
        </p:txBody>
      </p:sp>
      <p:sp>
        <p:nvSpPr>
          <p:cNvPr id="4" name="타원 3"/>
          <p:cNvSpPr/>
          <p:nvPr/>
        </p:nvSpPr>
        <p:spPr>
          <a:xfrm>
            <a:off x="320040" y="2736342"/>
            <a:ext cx="1088136" cy="6069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575816" y="2736342"/>
            <a:ext cx="1700784" cy="6069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76042" y="2736342"/>
            <a:ext cx="424434" cy="6069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155569" y="2736342"/>
            <a:ext cx="424434" cy="6069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815839" y="2736342"/>
            <a:ext cx="424434" cy="60693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4"/>
            <a:endCxn id="29" idx="0"/>
          </p:cNvCxnSpPr>
          <p:nvPr/>
        </p:nvCxnSpPr>
        <p:spPr>
          <a:xfrm>
            <a:off x="864108" y="3343275"/>
            <a:ext cx="19812" cy="1123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" idx="4"/>
          </p:cNvCxnSpPr>
          <p:nvPr/>
        </p:nvCxnSpPr>
        <p:spPr>
          <a:xfrm flipH="1">
            <a:off x="3579115" y="3343275"/>
            <a:ext cx="9144" cy="1123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4" idx="0"/>
          </p:cNvCxnSpPr>
          <p:nvPr/>
        </p:nvCxnSpPr>
        <p:spPr>
          <a:xfrm flipH="1" flipV="1">
            <a:off x="4352925" y="1857375"/>
            <a:ext cx="14861" cy="878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5" idx="4"/>
          </p:cNvCxnSpPr>
          <p:nvPr/>
        </p:nvCxnSpPr>
        <p:spPr>
          <a:xfrm>
            <a:off x="5028056" y="3343275"/>
            <a:ext cx="15623" cy="1123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92024" y="4467224"/>
            <a:ext cx="1383792" cy="35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 driver</a:t>
            </a:r>
            <a:endParaRPr lang="ko-KR" altLang="en-US" dirty="0"/>
          </a:p>
        </p:txBody>
      </p:sp>
      <p:cxnSp>
        <p:nvCxnSpPr>
          <p:cNvPr id="38" name="직선 화살표 연결선 37"/>
          <p:cNvCxnSpPr>
            <a:stCxn id="10" idx="0"/>
          </p:cNvCxnSpPr>
          <p:nvPr/>
        </p:nvCxnSpPr>
        <p:spPr>
          <a:xfrm flipV="1">
            <a:off x="2426208" y="1857375"/>
            <a:ext cx="0" cy="878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896363" y="4459605"/>
            <a:ext cx="1383792" cy="35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Class instance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4334446" y="4459604"/>
            <a:ext cx="1383792" cy="35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좌표</a:t>
            </a: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734312" y="1504949"/>
            <a:ext cx="1383792" cy="35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Method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3668459" y="1504949"/>
            <a:ext cx="1383792" cy="35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위치지정자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36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14300"/>
            <a:ext cx="6010275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Selenium </a:t>
            </a:r>
            <a:r>
              <a:rPr lang="ko-KR" altLang="en-US" sz="2500" b="1" dirty="0" smtClean="0"/>
              <a:t>개요</a:t>
            </a:r>
            <a:endParaRPr lang="en-US" altLang="ko-KR" sz="2500" b="1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Web </a:t>
            </a:r>
            <a:r>
              <a:rPr lang="ko-KR" altLang="en-US" dirty="0" smtClean="0"/>
              <a:t>기반 응용프로그램에 대한</a:t>
            </a:r>
            <a:r>
              <a:rPr lang="en-US" altLang="ko-KR" dirty="0" smtClean="0"/>
              <a:t>UI </a:t>
            </a:r>
            <a:r>
              <a:rPr lang="ko-KR" altLang="en-US" dirty="0" smtClean="0"/>
              <a:t>테스트 자동화 지원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Web </a:t>
            </a:r>
            <a:r>
              <a:rPr lang="ko-KR" altLang="en-US" dirty="0" smtClean="0"/>
              <a:t>기반 응용프로그램을 테스트하는데 필요한 다양한 기능 제공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UI Element</a:t>
            </a:r>
            <a:r>
              <a:rPr lang="ko-KR" altLang="en-US" dirty="0" smtClean="0"/>
              <a:t>에 대한 유연하고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옵션 제공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Cross Browser </a:t>
            </a:r>
            <a:r>
              <a:rPr lang="ko-KR" altLang="en-US" dirty="0" smtClean="0"/>
              <a:t>테스트 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FireFox</a:t>
            </a:r>
            <a:r>
              <a:rPr lang="en-US" altLang="ko-KR" dirty="0" smtClean="0"/>
              <a:t>, </a:t>
            </a:r>
            <a:r>
              <a:rPr lang="en-US" altLang="ko-KR" dirty="0" smtClean="0"/>
              <a:t>Chrome</a:t>
            </a:r>
            <a:r>
              <a:rPr lang="en-US" altLang="ko-KR" dirty="0" smtClean="0"/>
              <a:t>, Internet Explorer, Android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여러 언어로 </a:t>
            </a:r>
            <a:r>
              <a:rPr lang="en-US" altLang="ko-KR" dirty="0" smtClean="0"/>
              <a:t>Scripting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Java, C#, PHP, Python, Ruby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테스트 결과에 대한 다양한 </a:t>
            </a:r>
            <a:r>
              <a:rPr lang="en-US" altLang="ko-KR" dirty="0" smtClean="0"/>
              <a:t>Assertion </a:t>
            </a:r>
            <a:r>
              <a:rPr lang="ko-KR" altLang="en-US" dirty="0" smtClean="0"/>
              <a:t>처리 기능 제공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124" name="Picture 4" descr="Selenium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" y="114300"/>
            <a:ext cx="5714810" cy="21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lenium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9" y="2411265"/>
            <a:ext cx="5707326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7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예제 보기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앞서 </a:t>
            </a:r>
            <a:r>
              <a:rPr lang="en-US" altLang="ko-KR" sz="1400" dirty="0" smtClean="0"/>
              <a:t>Selenium IDE 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Export </a:t>
            </a:r>
            <a:r>
              <a:rPr lang="ko-KR" altLang="en-US" sz="1400" dirty="0" smtClean="0"/>
              <a:t>받은 코드 중 </a:t>
            </a:r>
            <a:r>
              <a:rPr lang="en-US" altLang="ko-KR" sz="1400" dirty="0" smtClean="0"/>
              <a:t>Test </a:t>
            </a:r>
            <a:r>
              <a:rPr lang="ko-KR" altLang="en-US" sz="1400" dirty="0" smtClean="0"/>
              <a:t>부분에 대한 것이다</a:t>
            </a:r>
            <a:r>
              <a:rPr lang="en-US" altLang="ko-KR" sz="1400" dirty="0" smtClean="0"/>
              <a:t>.</a:t>
            </a:r>
          </a:p>
          <a:p>
            <a:endParaRPr lang="en-US" altLang="ko-KR" sz="1400" b="1" dirty="0" smtClean="0"/>
          </a:p>
          <a:p>
            <a:r>
              <a:rPr lang="en-US" altLang="ko-KR" sz="1400" b="1" dirty="0" err="1" smtClean="0"/>
              <a:t>driver.get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baseUrl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+ "/");</a:t>
            </a:r>
          </a:p>
          <a:p>
            <a:r>
              <a:rPr lang="en-US" altLang="ko-KR" sz="1400" dirty="0" smtClean="0"/>
              <a:t>Before </a:t>
            </a:r>
            <a:r>
              <a:rPr lang="ko-KR" altLang="en-US" sz="1400" dirty="0" smtClean="0"/>
              <a:t>에 선언한 </a:t>
            </a:r>
            <a:r>
              <a:rPr lang="en-US" altLang="ko-KR" sz="1400" dirty="0" err="1" smtClean="0"/>
              <a:t>baseUrl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“/” </a:t>
            </a:r>
            <a:r>
              <a:rPr lang="ko-KR" altLang="en-US" sz="1400" dirty="0" smtClean="0"/>
              <a:t>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추가하여 웹 브라우저의 </a:t>
            </a:r>
            <a:r>
              <a:rPr lang="en-US" altLang="ko-KR" sz="1400" dirty="0" err="1" smtClean="0"/>
              <a:t>url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정보를 완료 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“” </a:t>
            </a:r>
            <a:r>
              <a:rPr lang="ko-KR" altLang="en-US" sz="1400" dirty="0" smtClean="0"/>
              <a:t>사이에 들어가는 </a:t>
            </a:r>
            <a:r>
              <a:rPr lang="en-US" altLang="ko-KR" sz="1400" dirty="0" err="1" smtClean="0"/>
              <a:t>Url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에 따라 접속하는 화면이 변경된다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(By.</a:t>
            </a:r>
            <a:r>
              <a:rPr lang="en-US" altLang="ko-KR" sz="1400" b="1" i="1" dirty="0"/>
              <a:t>id("query")).click();</a:t>
            </a:r>
          </a:p>
          <a:p>
            <a:r>
              <a:rPr lang="ko-KR" altLang="en-US" sz="1400" dirty="0" smtClean="0"/>
              <a:t>앞서 설명한 </a:t>
            </a:r>
            <a:r>
              <a:rPr lang="en-US" altLang="ko-KR" sz="1400" dirty="0" err="1" smtClean="0"/>
              <a:t>findElement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를 활용하여 </a:t>
            </a:r>
            <a:r>
              <a:rPr lang="en-US" altLang="ko-KR" sz="1400" dirty="0" smtClean="0"/>
              <a:t>id </a:t>
            </a:r>
            <a:r>
              <a:rPr lang="ko-KR" altLang="en-US" sz="1400" dirty="0" smtClean="0"/>
              <a:t>좌표 값이 </a:t>
            </a:r>
            <a:r>
              <a:rPr lang="en-US" altLang="ko-KR" sz="1400" dirty="0" smtClean="0"/>
              <a:t>“query” </a:t>
            </a:r>
            <a:r>
              <a:rPr lang="ko-KR" altLang="en-US" sz="1400" dirty="0" smtClean="0"/>
              <a:t>를 찾은 뒤 마지막으로 </a:t>
            </a:r>
            <a:r>
              <a:rPr lang="en-US" altLang="ko-KR" sz="1400" dirty="0" smtClean="0"/>
              <a:t>click(); </a:t>
            </a:r>
            <a:r>
              <a:rPr lang="ko-KR" altLang="en-US" sz="1400" dirty="0" smtClean="0"/>
              <a:t>으로 동작을 완성했다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여기서 </a:t>
            </a:r>
            <a:r>
              <a:rPr lang="en-US" altLang="ko-KR" sz="1400" dirty="0" smtClean="0"/>
              <a:t>“query” </a:t>
            </a:r>
            <a:r>
              <a:rPr lang="ko-KR" altLang="en-US" sz="1400" dirty="0" smtClean="0"/>
              <a:t>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좌표는 </a:t>
            </a:r>
            <a:r>
              <a:rPr lang="ko-KR" altLang="en-US" sz="1400" dirty="0" err="1" smtClean="0"/>
              <a:t>네이버</a:t>
            </a:r>
            <a:r>
              <a:rPr lang="ko-KR" altLang="en-US" sz="1400" dirty="0" smtClean="0"/>
              <a:t> 사이트의 </a:t>
            </a:r>
            <a:r>
              <a:rPr lang="ko-KR" altLang="en-US" sz="1400" dirty="0" err="1" smtClean="0"/>
              <a:t>검색창을</a:t>
            </a:r>
            <a:r>
              <a:rPr lang="ko-KR" altLang="en-US" sz="1400" dirty="0" smtClean="0"/>
              <a:t> 의미하고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다음의 스크립트에서는 클릭 다음 동작인 </a:t>
            </a:r>
            <a:r>
              <a:rPr lang="en-US" altLang="ko-KR" sz="1400" dirty="0" smtClean="0"/>
              <a:t>clear(); </a:t>
            </a:r>
            <a:r>
              <a:rPr lang="ko-KR" altLang="en-US" sz="1400" dirty="0" smtClean="0"/>
              <a:t>를 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다음으로 </a:t>
            </a:r>
            <a:r>
              <a:rPr lang="en-US" altLang="ko-KR" sz="1400" dirty="0" err="1" smtClean="0"/>
              <a:t>sendKeys</a:t>
            </a:r>
            <a:r>
              <a:rPr lang="en-US" altLang="ko-KR" sz="1400" dirty="0" smtClean="0"/>
              <a:t>(“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”); 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같이 </a:t>
            </a:r>
            <a:r>
              <a:rPr lang="ko-KR" altLang="en-US" sz="1400" dirty="0" err="1" smtClean="0"/>
              <a:t>검색창에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라고 </a:t>
            </a:r>
            <a:r>
              <a:rPr lang="en-US" altLang="ko-KR" sz="1400" dirty="0" smtClean="0"/>
              <a:t>Text </a:t>
            </a:r>
            <a:r>
              <a:rPr lang="ko-KR" altLang="en-US" sz="1400" dirty="0" smtClean="0"/>
              <a:t>를 입력한다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(By.</a:t>
            </a:r>
            <a:r>
              <a:rPr lang="en-US" altLang="ko-KR" sz="1400" b="1" i="1" dirty="0"/>
              <a:t>id("</a:t>
            </a:r>
            <a:r>
              <a:rPr lang="en-US" altLang="ko-KR" sz="1400" b="1" i="1" dirty="0" err="1"/>
              <a:t>search_btn</a:t>
            </a:r>
            <a:r>
              <a:rPr lang="en-US" altLang="ko-KR" sz="1400" b="1" i="1" dirty="0"/>
              <a:t>")).click();</a:t>
            </a:r>
          </a:p>
          <a:p>
            <a:r>
              <a:rPr lang="ko-KR" altLang="en-US" sz="1400" dirty="0" smtClean="0"/>
              <a:t>위 내용을 입력한 뒤 검색 버튼을 클릭한다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</a:t>
            </a:r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By.</a:t>
            </a:r>
            <a:r>
              <a:rPr lang="en-US" altLang="ko-KR" sz="1400" b="1" i="1" dirty="0" err="1"/>
              <a:t>linkText</a:t>
            </a:r>
            <a:r>
              <a:rPr lang="en-US" altLang="ko-KR" sz="1400" b="1" i="1" dirty="0"/>
              <a:t>("</a:t>
            </a:r>
            <a:r>
              <a:rPr lang="ko-KR" altLang="en-US" sz="1400" b="1" i="1" dirty="0"/>
              <a:t>볶음</a:t>
            </a:r>
            <a:r>
              <a:rPr lang="en-US" altLang="ko-KR" sz="1400" b="1" i="1" dirty="0"/>
              <a:t>")).click();</a:t>
            </a:r>
          </a:p>
          <a:p>
            <a:r>
              <a:rPr lang="ko-KR" altLang="en-US" sz="1400" dirty="0" smtClean="0"/>
              <a:t>검색한 화면에서 </a:t>
            </a:r>
            <a:r>
              <a:rPr lang="ko-KR" altLang="en-US" sz="1400" dirty="0" err="1" smtClean="0"/>
              <a:t>위치지정자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linkText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변경 후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볶음</a:t>
            </a:r>
            <a:r>
              <a:rPr lang="en-US" altLang="ko-KR" sz="1400" dirty="0" smtClean="0"/>
              <a:t>“ </a:t>
            </a:r>
            <a:r>
              <a:rPr lang="ko-KR" altLang="en-US" sz="1400" dirty="0" smtClean="0"/>
              <a:t>이라는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좌표를 클릭한다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By.</a:t>
            </a:r>
            <a:r>
              <a:rPr lang="en-US" altLang="ko-KR" sz="1400" b="1" i="1" dirty="0" err="1"/>
              <a:t>cssSelector</a:t>
            </a:r>
            <a:r>
              <a:rPr lang="en-US" altLang="ko-KR" sz="1400" b="1" i="1" dirty="0"/>
              <a:t>("image[alt=\"NAVER\"]")).click</a:t>
            </a:r>
            <a:r>
              <a:rPr lang="en-US" altLang="ko-KR" sz="1400" b="1" i="1" dirty="0" smtClean="0"/>
              <a:t>();</a:t>
            </a:r>
          </a:p>
          <a:p>
            <a:r>
              <a:rPr lang="ko-KR" altLang="en-US" sz="1400" dirty="0" err="1" smtClean="0"/>
              <a:t>위치지정자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cssSelector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의</a:t>
            </a:r>
            <a:r>
              <a:rPr lang="en-US" altLang="ko-KR" sz="1400" b="1" i="1" dirty="0" smtClean="0"/>
              <a:t>"</a:t>
            </a:r>
            <a:r>
              <a:rPr lang="en-US" altLang="ko-KR" sz="1400" b="1" i="1" dirty="0"/>
              <a:t>image[alt=\"NAVER</a:t>
            </a:r>
            <a:r>
              <a:rPr lang="en-US" altLang="ko-KR" sz="1400" b="1" i="1" dirty="0" smtClean="0"/>
              <a:t>\"]" </a:t>
            </a:r>
            <a:r>
              <a:rPr lang="ko-KR" altLang="en-US" sz="1400" dirty="0"/>
              <a:t>클릭한다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7175" y="1233489"/>
            <a:ext cx="5600700" cy="357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/>
              <a:t>driver.get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baseUrl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+ </a:t>
            </a:r>
            <a:r>
              <a:rPr lang="en-US" altLang="ko-KR" sz="1400" b="1" dirty="0" smtClean="0"/>
              <a:t>"/");</a:t>
            </a:r>
            <a:endParaRPr lang="en-US" altLang="ko-KR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257175" y="2290763"/>
            <a:ext cx="5600700" cy="357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(By.</a:t>
            </a:r>
            <a:r>
              <a:rPr lang="en-US" altLang="ko-KR" sz="1400" b="1" i="1" dirty="0"/>
              <a:t>id("query")).click</a:t>
            </a:r>
            <a:r>
              <a:rPr lang="en-US" altLang="ko-KR" sz="1400" b="1" i="1" dirty="0" smtClean="0"/>
              <a:t>();</a:t>
            </a:r>
            <a:endParaRPr lang="en-US" altLang="ko-KR" sz="1400" b="1" i="1" dirty="0"/>
          </a:p>
        </p:txBody>
      </p:sp>
      <p:sp>
        <p:nvSpPr>
          <p:cNvPr id="25" name="직사각형 24"/>
          <p:cNvSpPr/>
          <p:nvPr/>
        </p:nvSpPr>
        <p:spPr>
          <a:xfrm>
            <a:off x="257175" y="2764632"/>
            <a:ext cx="5600700" cy="357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(By.</a:t>
            </a:r>
            <a:r>
              <a:rPr lang="en-US" altLang="ko-KR" sz="1400" b="1" i="1" dirty="0"/>
              <a:t>id("query")).clear</a:t>
            </a:r>
            <a:r>
              <a:rPr lang="en-US" altLang="ko-KR" sz="1400" b="1" i="1" dirty="0" smtClean="0"/>
              <a:t>();</a:t>
            </a:r>
            <a:endParaRPr lang="en-US" altLang="ko-KR" sz="1400" b="1" i="1" dirty="0"/>
          </a:p>
        </p:txBody>
      </p:sp>
      <p:sp>
        <p:nvSpPr>
          <p:cNvPr id="26" name="직사각형 25"/>
          <p:cNvSpPr/>
          <p:nvPr/>
        </p:nvSpPr>
        <p:spPr>
          <a:xfrm>
            <a:off x="257175" y="3238501"/>
            <a:ext cx="5600700" cy="357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(By.</a:t>
            </a:r>
            <a:r>
              <a:rPr lang="en-US" altLang="ko-KR" sz="1400" b="1" i="1" dirty="0"/>
              <a:t>id("query")).</a:t>
            </a:r>
            <a:r>
              <a:rPr lang="en-US" altLang="ko-KR" sz="1400" b="1" i="1" dirty="0" err="1"/>
              <a:t>sendKeys</a:t>
            </a:r>
            <a:r>
              <a:rPr lang="en-US" altLang="ko-KR" sz="1400" b="1" i="1" dirty="0"/>
              <a:t>("</a:t>
            </a:r>
            <a:r>
              <a:rPr lang="ko-KR" altLang="en-US" sz="1400" b="1" i="1" dirty="0"/>
              <a:t>감자요리</a:t>
            </a:r>
            <a:r>
              <a:rPr lang="en-US" altLang="ko-KR" sz="1400" b="1" i="1" dirty="0"/>
              <a:t>");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57175" y="4007643"/>
            <a:ext cx="5600700" cy="357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(By.</a:t>
            </a:r>
            <a:r>
              <a:rPr lang="en-US" altLang="ko-KR" sz="1400" b="1" i="1" dirty="0"/>
              <a:t>id("</a:t>
            </a:r>
            <a:r>
              <a:rPr lang="en-US" altLang="ko-KR" sz="1400" b="1" i="1" dirty="0" err="1"/>
              <a:t>search_btn</a:t>
            </a:r>
            <a:r>
              <a:rPr lang="en-US" altLang="ko-KR" sz="1400" b="1" i="1" dirty="0"/>
              <a:t>")).click();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57175" y="4660106"/>
            <a:ext cx="5600700" cy="357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By.</a:t>
            </a:r>
            <a:r>
              <a:rPr lang="en-US" altLang="ko-KR" sz="1400" b="1" i="1" dirty="0" err="1"/>
              <a:t>linkText</a:t>
            </a:r>
            <a:r>
              <a:rPr lang="en-US" altLang="ko-KR" sz="1400" b="1" i="1" dirty="0"/>
              <a:t>("</a:t>
            </a:r>
            <a:r>
              <a:rPr lang="ko-KR" altLang="en-US" sz="1400" b="1" i="1" dirty="0"/>
              <a:t>볶음</a:t>
            </a:r>
            <a:r>
              <a:rPr lang="en-US" altLang="ko-KR" sz="1400" b="1" i="1" dirty="0"/>
              <a:t>")).click();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57175" y="5519738"/>
            <a:ext cx="5600700" cy="357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/>
              <a:t>driver.findElement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By.</a:t>
            </a:r>
            <a:r>
              <a:rPr lang="en-US" altLang="ko-KR" sz="1400" b="1" i="1" dirty="0" err="1"/>
              <a:t>cssSelector</a:t>
            </a:r>
            <a:r>
              <a:rPr lang="en-US" altLang="ko-KR" sz="1400" b="1" i="1" dirty="0"/>
              <a:t>("</a:t>
            </a:r>
            <a:r>
              <a:rPr lang="en-US" altLang="ko-KR" sz="1200" b="1" i="1" dirty="0"/>
              <a:t>image[alt=\"NAVER\"]</a:t>
            </a:r>
            <a:r>
              <a:rPr lang="en-US" altLang="ko-KR" sz="1400" b="1" i="1" dirty="0"/>
              <a:t>")).click();</a:t>
            </a:r>
          </a:p>
        </p:txBody>
      </p:sp>
    </p:spTree>
    <p:extLst>
      <p:ext uri="{BB962C8B-B14F-4D97-AF65-F5344CB8AC3E}">
        <p14:creationId xmlns:p14="http://schemas.microsoft.com/office/powerpoint/2010/main" val="37898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실습하기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감이 오는가</a:t>
            </a:r>
            <a:r>
              <a:rPr lang="en-US" altLang="ko-KR" sz="1400" dirty="0" smtClean="0"/>
              <a:t>?</a:t>
            </a:r>
          </a:p>
          <a:p>
            <a:r>
              <a:rPr lang="ko-KR" altLang="en-US" sz="1400" dirty="0" smtClean="0"/>
              <a:t>솔직히 아직 뭐가 뭔지 잘 이해가 되지 않을 것이다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지금 </a:t>
            </a:r>
            <a:r>
              <a:rPr lang="ko-KR" altLang="en-US" sz="1400" dirty="0" err="1" smtClean="0"/>
              <a:t>부터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하는것은</a:t>
            </a:r>
            <a:r>
              <a:rPr lang="ko-KR" altLang="en-US" sz="1400" dirty="0" smtClean="0"/>
              <a:t> 여러 프로그래밍 개발 </a:t>
            </a:r>
            <a:r>
              <a:rPr lang="ko-KR" altLang="en-US" sz="1400" dirty="0" err="1" smtClean="0"/>
              <a:t>기법중</a:t>
            </a:r>
            <a:r>
              <a:rPr lang="ko-KR" altLang="en-US" sz="1400" dirty="0" smtClean="0"/>
              <a:t> 하나인 코드 </a:t>
            </a:r>
            <a:r>
              <a:rPr lang="ko-KR" altLang="en-US" sz="1400" dirty="0" err="1" smtClean="0"/>
              <a:t>재활용성을</a:t>
            </a:r>
            <a:r>
              <a:rPr lang="ko-KR" altLang="en-US" sz="1400" dirty="0" smtClean="0"/>
              <a:t> 이용한 코딩 방법이다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코딩 </a:t>
            </a:r>
            <a:r>
              <a:rPr lang="ko-KR" altLang="en-US" sz="1400" dirty="0" err="1" smtClean="0"/>
              <a:t>재활용성이란</a:t>
            </a:r>
            <a:r>
              <a:rPr lang="ko-KR" altLang="en-US" sz="1400" dirty="0" smtClean="0"/>
              <a:t> 말 그대로 기존에 있던 코드를 이용하여 필요한 내용만을 수정한 뒤 사용하는 것으로 흔히들 생각하는 </a:t>
            </a:r>
            <a:r>
              <a:rPr lang="en-US" altLang="ko-KR" sz="1400" dirty="0" smtClean="0"/>
              <a:t>Ctrl + C + V </a:t>
            </a:r>
            <a:r>
              <a:rPr lang="ko-KR" altLang="en-US" sz="1400" dirty="0" smtClean="0"/>
              <a:t>로 생각하는 그것이다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어렵게 접근하지 말고 쉽게 접근하자면 이렇다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err="1" smtClean="0"/>
              <a:t>검색창</a:t>
            </a:r>
            <a:r>
              <a:rPr lang="ko-KR" altLang="en-US" sz="1400" dirty="0" smtClean="0"/>
              <a:t> 까지 동일한 동작을 하고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“ </a:t>
            </a:r>
            <a:r>
              <a:rPr lang="ko-KR" altLang="en-US" sz="1400" dirty="0" smtClean="0"/>
              <a:t>가 아닌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감자전</a:t>
            </a:r>
            <a:r>
              <a:rPr lang="en-US" altLang="ko-KR" sz="1400" dirty="0" smtClean="0"/>
              <a:t>“ </a:t>
            </a:r>
            <a:r>
              <a:rPr lang="ko-KR" altLang="en-US" sz="1400" dirty="0" smtClean="0"/>
              <a:t>을 검색해야 할 경우 왼쪽의 코드에서 </a:t>
            </a:r>
            <a:r>
              <a:rPr lang="en-US" altLang="ko-KR" sz="1400" dirty="0" err="1" smtClean="0"/>
              <a:t>sandKeys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값을 변경해 주면 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하지만 그렇게 바꿔주면 문제가 발생한다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기존 스크립트는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를 검색하여 </a:t>
            </a:r>
            <a:r>
              <a:rPr lang="ko-KR" altLang="en-US" sz="1400" dirty="0" err="1" smtClean="0"/>
              <a:t>연관검색어에</a:t>
            </a:r>
            <a:r>
              <a:rPr lang="ko-KR" altLang="en-US" sz="1400" dirty="0" smtClean="0"/>
              <a:t> 뜬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볶음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링크를 클릭한 뒤 </a:t>
            </a:r>
            <a:r>
              <a:rPr lang="en-US" altLang="ko-KR" sz="1400" dirty="0" smtClean="0"/>
              <a:t>“</a:t>
            </a:r>
            <a:r>
              <a:rPr lang="en-US" altLang="ko-KR" sz="1400" dirty="0" err="1" smtClean="0"/>
              <a:t>Naver</a:t>
            </a:r>
            <a:r>
              <a:rPr lang="en-US" altLang="ko-KR" sz="1400" dirty="0" smtClean="0"/>
              <a:t>” </a:t>
            </a:r>
            <a:r>
              <a:rPr lang="ko-KR" altLang="en-US" sz="1400" dirty="0" err="1" smtClean="0"/>
              <a:t>베너를</a:t>
            </a:r>
            <a:r>
              <a:rPr lang="ko-KR" altLang="en-US" sz="1400" dirty="0" smtClean="0"/>
              <a:t> 클릭하여 </a:t>
            </a:r>
            <a:r>
              <a:rPr lang="en-US" altLang="ko-KR" sz="1400" dirty="0" err="1" smtClean="0"/>
              <a:t>Naver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메인화면으로</a:t>
            </a:r>
            <a:r>
              <a:rPr lang="ko-KR" altLang="en-US" sz="1400" dirty="0" smtClean="0"/>
              <a:t> 돌아오는 스크립트 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하지만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 “</a:t>
            </a:r>
            <a:r>
              <a:rPr lang="ko-KR" altLang="en-US" sz="1400" dirty="0" smtClean="0"/>
              <a:t>감자전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으로 변경할 경우 </a:t>
            </a:r>
            <a:r>
              <a:rPr lang="ko-KR" altLang="en-US" sz="1400" dirty="0" err="1" smtClean="0"/>
              <a:t>연관검색어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볶음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이 없다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이럴경우</a:t>
            </a:r>
            <a:r>
              <a:rPr lang="ko-KR" altLang="en-US" sz="1400" dirty="0" smtClean="0"/>
              <a:t> 볶음이라는 링크대신 다른 동작을 할 수 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필요가 없다면 과감히 삭제해야 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7175" y="595312"/>
            <a:ext cx="5600700" cy="56673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……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 err="1" smtClean="0"/>
              <a:t>driver.get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baseUrl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+ "/");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("query")).click();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("query")).clear();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</a:t>
            </a:r>
            <a:r>
              <a:rPr lang="en-US" altLang="ko-KR" sz="1400" b="1" i="1" dirty="0" err="1"/>
              <a:t>sendKeys</a:t>
            </a:r>
            <a:r>
              <a:rPr lang="en-US" altLang="ko-KR" sz="1400" b="1" i="1" dirty="0"/>
              <a:t>("</a:t>
            </a:r>
            <a:r>
              <a:rPr lang="ko-KR" altLang="en-US" sz="1400" b="1" i="1" dirty="0"/>
              <a:t>감자요리</a:t>
            </a:r>
            <a:r>
              <a:rPr lang="en-US" altLang="ko-KR" sz="1400" b="1" i="1" dirty="0"/>
              <a:t>");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</a:t>
            </a:r>
            <a:r>
              <a:rPr lang="en-US" altLang="ko-KR" sz="1400" b="1" i="1" dirty="0" err="1"/>
              <a:t>search_btn</a:t>
            </a:r>
            <a:r>
              <a:rPr lang="en-US" altLang="ko-KR" sz="1400" b="1" i="1" dirty="0"/>
              <a:t>")).click();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By.</a:t>
            </a:r>
            <a:r>
              <a:rPr lang="en-US" altLang="ko-KR" sz="1400" b="1" i="1" dirty="0" err="1" smtClean="0"/>
              <a:t>linkText</a:t>
            </a:r>
            <a:r>
              <a:rPr lang="en-US" altLang="ko-KR" sz="1400" b="1" i="1" dirty="0"/>
              <a:t>("</a:t>
            </a:r>
            <a:r>
              <a:rPr lang="ko-KR" altLang="en-US" sz="1400" b="1" i="1" dirty="0"/>
              <a:t>볶음</a:t>
            </a:r>
            <a:r>
              <a:rPr lang="en-US" altLang="ko-KR" sz="1400" b="1" i="1" dirty="0"/>
              <a:t>")).click();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By.</a:t>
            </a:r>
            <a:r>
              <a:rPr lang="en-US" altLang="ko-KR" sz="1400" b="1" i="1" dirty="0" err="1" smtClean="0"/>
              <a:t>cssSelector</a:t>
            </a:r>
            <a:r>
              <a:rPr lang="en-US" altLang="ko-KR" sz="1400" b="1" i="1" dirty="0"/>
              <a:t>("</a:t>
            </a:r>
            <a:r>
              <a:rPr lang="en-US" altLang="ko-KR" sz="1200" b="1" i="1" dirty="0"/>
              <a:t>image[alt=\"NAVER\"]</a:t>
            </a:r>
            <a:r>
              <a:rPr lang="en-US" altLang="ko-KR" sz="1400" b="1" i="1" dirty="0"/>
              <a:t>")).click();</a:t>
            </a:r>
          </a:p>
          <a:p>
            <a:r>
              <a:rPr lang="en-US" altLang="ko-KR" sz="1400" dirty="0" smtClean="0"/>
              <a:t>……</a:t>
            </a:r>
            <a:endParaRPr lang="en-US" altLang="ko-KR" sz="1400" dirty="0"/>
          </a:p>
        </p:txBody>
      </p:sp>
      <p:sp>
        <p:nvSpPr>
          <p:cNvPr id="2" name="직사각형 1"/>
          <p:cNvSpPr/>
          <p:nvPr/>
        </p:nvSpPr>
        <p:spPr>
          <a:xfrm>
            <a:off x="4333875" y="1714500"/>
            <a:ext cx="1066800" cy="39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감자전</a:t>
            </a:r>
            <a:endParaRPr lang="ko-KR" altLang="en-US"/>
          </a:p>
        </p:txBody>
      </p:sp>
      <p:cxnSp>
        <p:nvCxnSpPr>
          <p:cNvPr id="4" name="직선 화살표 연결선 3"/>
          <p:cNvCxnSpPr>
            <a:stCxn id="2" idx="2"/>
          </p:cNvCxnSpPr>
          <p:nvPr/>
        </p:nvCxnSpPr>
        <p:spPr>
          <a:xfrm flipH="1">
            <a:off x="4714875" y="2105025"/>
            <a:ext cx="152400" cy="1133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200525" y="3238500"/>
            <a:ext cx="7524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7175" y="3743326"/>
            <a:ext cx="394335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71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코드의 재활용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감이 오는가</a:t>
            </a:r>
            <a:r>
              <a:rPr lang="en-US" altLang="ko-KR" sz="1400" dirty="0" smtClean="0"/>
              <a:t>?</a:t>
            </a:r>
          </a:p>
          <a:p>
            <a:r>
              <a:rPr lang="ko-KR" altLang="en-US" sz="1400" dirty="0" smtClean="0"/>
              <a:t>솔직히 아직 뭐가 뭔지 잘 이해가 되지 않을 것이다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지금 </a:t>
            </a:r>
            <a:r>
              <a:rPr lang="ko-KR" altLang="en-US" sz="1400" dirty="0" err="1" smtClean="0"/>
              <a:t>부터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하는것은</a:t>
            </a:r>
            <a:r>
              <a:rPr lang="ko-KR" altLang="en-US" sz="1400" dirty="0" smtClean="0"/>
              <a:t> 여러 프로그래밍 개발 </a:t>
            </a:r>
            <a:r>
              <a:rPr lang="ko-KR" altLang="en-US" sz="1400" dirty="0" err="1" smtClean="0"/>
              <a:t>기법중</a:t>
            </a:r>
            <a:r>
              <a:rPr lang="ko-KR" altLang="en-US" sz="1400" dirty="0" smtClean="0"/>
              <a:t> 하나인 코드 </a:t>
            </a:r>
            <a:r>
              <a:rPr lang="ko-KR" altLang="en-US" sz="1400" dirty="0" err="1" smtClean="0"/>
              <a:t>재활용성을</a:t>
            </a:r>
            <a:r>
              <a:rPr lang="ko-KR" altLang="en-US" sz="1400" dirty="0" smtClean="0"/>
              <a:t> 이용한 코딩 방법이다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코딩 </a:t>
            </a:r>
            <a:r>
              <a:rPr lang="ko-KR" altLang="en-US" sz="1400" dirty="0" err="1" smtClean="0"/>
              <a:t>재활용성이란</a:t>
            </a:r>
            <a:r>
              <a:rPr lang="ko-KR" altLang="en-US" sz="1400" dirty="0" smtClean="0"/>
              <a:t> 말 그대로 기존에 있던 코드를 이용하여 필요한 내용만을 수정한 뒤 사용하는 것으로 흔히들 생각하는 </a:t>
            </a:r>
            <a:r>
              <a:rPr lang="en-US" altLang="ko-KR" sz="1400" dirty="0" smtClean="0"/>
              <a:t>Ctrl + C + V </a:t>
            </a:r>
            <a:r>
              <a:rPr lang="ko-KR" altLang="en-US" sz="1400" dirty="0" smtClean="0"/>
              <a:t>로 생각하는 그것이다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어렵게 접근하지 말고 쉽게 접근하자면 이렇다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err="1" smtClean="0"/>
              <a:t>검색창</a:t>
            </a:r>
            <a:r>
              <a:rPr lang="ko-KR" altLang="en-US" sz="1400" dirty="0" smtClean="0"/>
              <a:t> 까지 동일한 동작을 하고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“ </a:t>
            </a:r>
            <a:r>
              <a:rPr lang="ko-KR" altLang="en-US" sz="1400" dirty="0" smtClean="0"/>
              <a:t>가 아닌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감자전</a:t>
            </a:r>
            <a:r>
              <a:rPr lang="en-US" altLang="ko-KR" sz="1400" dirty="0" smtClean="0"/>
              <a:t>“ </a:t>
            </a:r>
            <a:r>
              <a:rPr lang="ko-KR" altLang="en-US" sz="1400" dirty="0" smtClean="0"/>
              <a:t>을 검색해야 할 경우 왼쪽의 코드에서 </a:t>
            </a:r>
            <a:r>
              <a:rPr lang="en-US" altLang="ko-KR" sz="1400" dirty="0" err="1" smtClean="0"/>
              <a:t>sandKeys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값을 변경해 주면 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하지만 그렇게 바꿔주면 문제가 발생한다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기존 스크립트는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를 검색하여 </a:t>
            </a:r>
            <a:r>
              <a:rPr lang="ko-KR" altLang="en-US" sz="1400" dirty="0" err="1" smtClean="0"/>
              <a:t>연관검색어에</a:t>
            </a:r>
            <a:r>
              <a:rPr lang="ko-KR" altLang="en-US" sz="1400" dirty="0" smtClean="0"/>
              <a:t> 뜬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볶음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링크를 클릭한 뒤 </a:t>
            </a:r>
            <a:r>
              <a:rPr lang="en-US" altLang="ko-KR" sz="1400" dirty="0" smtClean="0"/>
              <a:t>“</a:t>
            </a:r>
            <a:r>
              <a:rPr lang="en-US" altLang="ko-KR" sz="1400" dirty="0" err="1" smtClean="0"/>
              <a:t>Naver</a:t>
            </a:r>
            <a:r>
              <a:rPr lang="en-US" altLang="ko-KR" sz="1400" dirty="0" smtClean="0"/>
              <a:t>” </a:t>
            </a:r>
            <a:r>
              <a:rPr lang="ko-KR" altLang="en-US" sz="1400" dirty="0" err="1" smtClean="0"/>
              <a:t>베너를</a:t>
            </a:r>
            <a:r>
              <a:rPr lang="ko-KR" altLang="en-US" sz="1400" dirty="0" smtClean="0"/>
              <a:t> 클릭하여 </a:t>
            </a:r>
            <a:r>
              <a:rPr lang="en-US" altLang="ko-KR" sz="1400" dirty="0" err="1" smtClean="0"/>
              <a:t>Naver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메인화면으로</a:t>
            </a:r>
            <a:r>
              <a:rPr lang="ko-KR" altLang="en-US" sz="1400" dirty="0" smtClean="0"/>
              <a:t> 돌아오는 스크립트 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하지만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에서</a:t>
            </a:r>
            <a:r>
              <a:rPr lang="en-US" altLang="ko-KR" sz="1400" dirty="0" smtClean="0"/>
              <a:t> “</a:t>
            </a:r>
            <a:r>
              <a:rPr lang="ko-KR" altLang="en-US" sz="1400" dirty="0" smtClean="0"/>
              <a:t>감자전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으로 변경할 경우 </a:t>
            </a:r>
            <a:r>
              <a:rPr lang="ko-KR" altLang="en-US" sz="1400" dirty="0" err="1" smtClean="0"/>
              <a:t>연관검색어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볶음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이 없다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이럴경우</a:t>
            </a:r>
            <a:r>
              <a:rPr lang="ko-KR" altLang="en-US" sz="1400" dirty="0" smtClean="0"/>
              <a:t> 볶음이라는 링크대신 다른 동작을 할 수 있고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필요가 없다면 과감히 삭제해야 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7175" y="595312"/>
            <a:ext cx="5600700" cy="25574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……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 err="1" smtClean="0"/>
              <a:t>driver.get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baseUrl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+ "/");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("query")).click();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("query")).clear();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</a:t>
            </a:r>
            <a:r>
              <a:rPr lang="en-US" altLang="ko-KR" sz="1400" b="1" i="1" dirty="0" err="1"/>
              <a:t>sendKeys</a:t>
            </a:r>
            <a:r>
              <a:rPr lang="en-US" altLang="ko-KR" sz="1400" b="1" i="1" dirty="0"/>
              <a:t>("</a:t>
            </a:r>
            <a:r>
              <a:rPr lang="ko-KR" altLang="en-US" sz="1400" b="1" i="1" dirty="0"/>
              <a:t>감자요리</a:t>
            </a:r>
            <a:r>
              <a:rPr lang="en-US" altLang="ko-KR" sz="1400" b="1" i="1" dirty="0"/>
              <a:t>");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</a:t>
            </a:r>
            <a:r>
              <a:rPr lang="en-US" altLang="ko-KR" sz="1400" b="1" i="1" dirty="0" err="1"/>
              <a:t>search_btn</a:t>
            </a:r>
            <a:r>
              <a:rPr lang="en-US" altLang="ko-KR" sz="1400" b="1" i="1" dirty="0"/>
              <a:t>")).click();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By.</a:t>
            </a:r>
            <a:r>
              <a:rPr lang="en-US" altLang="ko-KR" sz="1400" b="1" i="1" dirty="0" err="1" smtClean="0"/>
              <a:t>linkText</a:t>
            </a:r>
            <a:r>
              <a:rPr lang="en-US" altLang="ko-KR" sz="1400" b="1" i="1" dirty="0"/>
              <a:t>("</a:t>
            </a:r>
            <a:r>
              <a:rPr lang="ko-KR" altLang="en-US" sz="1400" b="1" i="1" dirty="0"/>
              <a:t>볶음</a:t>
            </a:r>
            <a:r>
              <a:rPr lang="en-US" altLang="ko-KR" sz="1400" b="1" i="1" dirty="0"/>
              <a:t>")).click();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By.</a:t>
            </a:r>
            <a:r>
              <a:rPr lang="en-US" altLang="ko-KR" sz="1400" b="1" i="1" dirty="0" err="1" smtClean="0"/>
              <a:t>cssSelector</a:t>
            </a:r>
            <a:r>
              <a:rPr lang="en-US" altLang="ko-KR" sz="1400" b="1" i="1" dirty="0"/>
              <a:t>("</a:t>
            </a:r>
            <a:r>
              <a:rPr lang="en-US" altLang="ko-KR" sz="1200" b="1" i="1" dirty="0"/>
              <a:t>image[alt=\"NAVER\"]</a:t>
            </a:r>
            <a:r>
              <a:rPr lang="en-US" altLang="ko-KR" sz="1400" b="1" i="1" dirty="0"/>
              <a:t>")).click();</a:t>
            </a:r>
          </a:p>
          <a:p>
            <a:r>
              <a:rPr lang="en-US" altLang="ko-KR" sz="1400" dirty="0" smtClean="0"/>
              <a:t>……</a:t>
            </a:r>
            <a:endParaRPr lang="en-US" altLang="ko-KR" sz="1400" dirty="0"/>
          </a:p>
        </p:txBody>
      </p:sp>
      <p:sp>
        <p:nvSpPr>
          <p:cNvPr id="2" name="직사각형 1"/>
          <p:cNvSpPr/>
          <p:nvPr/>
        </p:nvSpPr>
        <p:spPr>
          <a:xfrm>
            <a:off x="4457700" y="657226"/>
            <a:ext cx="1066800" cy="39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감자전</a:t>
            </a:r>
            <a:endParaRPr lang="ko-KR" altLang="en-US"/>
          </a:p>
        </p:txBody>
      </p:sp>
      <p:cxnSp>
        <p:nvCxnSpPr>
          <p:cNvPr id="4" name="직선 화살표 연결선 3"/>
          <p:cNvCxnSpPr>
            <a:stCxn id="2" idx="2"/>
            <a:endCxn id="5" idx="0"/>
          </p:cNvCxnSpPr>
          <p:nvPr/>
        </p:nvCxnSpPr>
        <p:spPr>
          <a:xfrm flipH="1">
            <a:off x="4576763" y="1047751"/>
            <a:ext cx="414337" cy="692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200525" y="1740694"/>
            <a:ext cx="7524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7175" y="2181226"/>
            <a:ext cx="394335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3429000"/>
            <a:ext cx="5581650" cy="2654271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10" idx="2"/>
            <a:endCxn id="16" idx="0"/>
          </p:cNvCxnSpPr>
          <p:nvPr/>
        </p:nvCxnSpPr>
        <p:spPr>
          <a:xfrm flipH="1">
            <a:off x="1719263" y="2409826"/>
            <a:ext cx="509587" cy="32532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76375" y="5663119"/>
            <a:ext cx="4857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실습하기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그럼 코드변경 하여 다른 테스트 케이스를 적용하는걸 실습해 보자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우선 기존 테스트 케이스는 아래와 같다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www. naver.com </a:t>
            </a:r>
            <a:r>
              <a:rPr lang="ko-KR" altLang="en-US" sz="1400" dirty="0" smtClean="0"/>
              <a:t>접속</a:t>
            </a:r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검색창에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입력</a:t>
            </a:r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검색버튼 클릭</a:t>
            </a:r>
            <a:endParaRPr lang="en-US" altLang="ko-KR" sz="1400" dirty="0" smtClean="0"/>
          </a:p>
          <a:p>
            <a:r>
              <a:rPr lang="en-US" altLang="ko-KR" sz="1400" dirty="0" smtClean="0"/>
              <a:t>4. </a:t>
            </a:r>
            <a:r>
              <a:rPr lang="ko-KR" altLang="en-US" sz="1400" dirty="0" err="1" smtClean="0"/>
              <a:t>푸드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레시피</a:t>
            </a:r>
            <a:r>
              <a:rPr lang="ko-KR" altLang="en-US" sz="1400" dirty="0" smtClean="0"/>
              <a:t> 정보 에서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볶음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링크 클릭</a:t>
            </a:r>
            <a:endParaRPr lang="en-US" altLang="ko-KR" sz="1400" dirty="0" smtClean="0"/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상단의 </a:t>
            </a:r>
            <a:r>
              <a:rPr lang="en-US" altLang="ko-KR" sz="1400" dirty="0" err="1" smtClean="0"/>
              <a:t>Naver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배너 클릭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적용할 테스트 케이스는 아래와 같다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1. www. naver.com </a:t>
            </a:r>
            <a:r>
              <a:rPr lang="ko-KR" altLang="en-US" sz="1400" dirty="0"/>
              <a:t>접속</a:t>
            </a: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 err="1"/>
              <a:t>검색창에</a:t>
            </a:r>
            <a:r>
              <a:rPr lang="ko-KR" altLang="en-US" sz="1400" dirty="0"/>
              <a:t> </a:t>
            </a:r>
            <a:r>
              <a:rPr lang="en-US" altLang="ko-KR" sz="1400" dirty="0"/>
              <a:t>“</a:t>
            </a:r>
            <a:r>
              <a:rPr lang="ko-KR" altLang="en-US" sz="1400" dirty="0" smtClean="0"/>
              <a:t>감자전</a:t>
            </a:r>
            <a:r>
              <a:rPr lang="en-US" altLang="ko-KR" sz="1400" dirty="0" smtClean="0"/>
              <a:t>” </a:t>
            </a:r>
            <a:r>
              <a:rPr lang="ko-KR" altLang="en-US" sz="1400" dirty="0"/>
              <a:t>입력</a:t>
            </a:r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검색버튼 클릭</a:t>
            </a:r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 smtClean="0"/>
              <a:t>상단 </a:t>
            </a:r>
            <a:r>
              <a:rPr lang="en-US" altLang="ko-KR" sz="1400" dirty="0" smtClean="0"/>
              <a:t>“</a:t>
            </a:r>
            <a:r>
              <a:rPr lang="ko-KR" altLang="en-US" sz="1400" dirty="0" err="1" smtClean="0"/>
              <a:t>블로그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클릭</a:t>
            </a:r>
            <a:endParaRPr lang="en-US" altLang="ko-KR" sz="1400" dirty="0" smtClean="0"/>
          </a:p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상단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클릭</a:t>
            </a:r>
            <a:endParaRPr lang="en-US" altLang="ko-KR" sz="1400" dirty="0" smtClean="0"/>
          </a:p>
          <a:p>
            <a:r>
              <a:rPr lang="en-US" altLang="ko-KR" sz="1400" dirty="0" smtClean="0"/>
              <a:t>6. </a:t>
            </a:r>
            <a:r>
              <a:rPr lang="ko-KR" altLang="en-US" sz="1400" dirty="0"/>
              <a:t>상단의 </a:t>
            </a:r>
            <a:r>
              <a:rPr lang="en-US" altLang="ko-KR" sz="1400" dirty="0" err="1"/>
              <a:t>Naver</a:t>
            </a:r>
            <a:r>
              <a:rPr lang="en-US" altLang="ko-KR" sz="1400" dirty="0"/>
              <a:t> </a:t>
            </a:r>
            <a:r>
              <a:rPr lang="ko-KR" altLang="en-US" sz="1400" dirty="0"/>
              <a:t>배너 </a:t>
            </a:r>
            <a:r>
              <a:rPr lang="ko-KR" altLang="en-US" sz="1400" dirty="0" smtClean="0"/>
              <a:t>클릭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ko-KR" altLang="en-US" sz="1400" dirty="0" smtClean="0"/>
              <a:t>크게 변경된 내용은 없고 변경된 내용을 보면 아래와 같다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1. 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” -&gt; “</a:t>
            </a:r>
            <a:r>
              <a:rPr lang="ko-KR" altLang="en-US" sz="1400" dirty="0" smtClean="0"/>
              <a:t>감자전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으로 </a:t>
            </a:r>
            <a:r>
              <a:rPr lang="ko-KR" altLang="en-US" sz="1400" dirty="0" err="1" smtClean="0"/>
              <a:t>검색창에</a:t>
            </a:r>
            <a:r>
              <a:rPr lang="ko-KR" altLang="en-US" sz="1400" dirty="0" smtClean="0"/>
              <a:t> 입력할 정보 변경</a:t>
            </a:r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푸드레시피</a:t>
            </a:r>
            <a:r>
              <a:rPr lang="ko-KR" altLang="en-US" sz="1400" dirty="0" smtClean="0"/>
              <a:t> 정보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볶음</a:t>
            </a:r>
            <a:r>
              <a:rPr lang="en-US" altLang="ko-KR" sz="1400" dirty="0" smtClean="0"/>
              <a:t>“ </a:t>
            </a:r>
            <a:r>
              <a:rPr lang="ko-KR" altLang="en-US" sz="1400" dirty="0" smtClean="0"/>
              <a:t>클릭 삭제</a:t>
            </a:r>
            <a:endParaRPr lang="en-US" altLang="ko-KR" sz="1400" dirty="0" smtClean="0"/>
          </a:p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상단의 </a:t>
            </a:r>
            <a:r>
              <a:rPr lang="en-US" altLang="ko-KR" sz="1400" dirty="0" smtClean="0"/>
              <a:t>“</a:t>
            </a:r>
            <a:r>
              <a:rPr lang="ko-KR" altLang="en-US" sz="1400" dirty="0" err="1" smtClean="0"/>
              <a:t>블로그</a:t>
            </a:r>
            <a:r>
              <a:rPr lang="en-US" altLang="ko-KR" sz="1400" dirty="0" smtClean="0"/>
              <a:t>“, “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클릭 추가</a:t>
            </a:r>
            <a:endParaRPr lang="en-US" altLang="ko-KR" sz="1400" dirty="0" smtClean="0"/>
          </a:p>
          <a:p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22" y="1958891"/>
            <a:ext cx="5660953" cy="20797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85875" y="2133600"/>
            <a:ext cx="638175" cy="371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52575" y="2771774"/>
            <a:ext cx="371476" cy="209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71549" y="2771773"/>
            <a:ext cx="371476" cy="2095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8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실습하기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일단 </a:t>
            </a:r>
            <a:r>
              <a:rPr lang="en-US" altLang="ko-KR" sz="1400" dirty="0" err="1" smtClean="0"/>
              <a:t>sendKeys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 변경은 쉽다</a:t>
            </a:r>
            <a:r>
              <a:rPr lang="en-US" altLang="ko-KR" sz="1400" dirty="0" smtClean="0"/>
              <a:t>. “</a:t>
            </a:r>
            <a:r>
              <a:rPr lang="ko-KR" altLang="en-US" sz="1400" dirty="0" smtClean="0"/>
              <a:t>감자요리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텍스트를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감자전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변경만 해주면 </a:t>
            </a:r>
            <a:r>
              <a:rPr lang="ko-KR" altLang="en-US" sz="1400" dirty="0" err="1" smtClean="0"/>
              <a:t>끝이난다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하지만 기존의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볶음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링크의 삭제 및 </a:t>
            </a:r>
            <a:r>
              <a:rPr lang="en-US" altLang="ko-KR" sz="1400" dirty="0" smtClean="0"/>
              <a:t>“</a:t>
            </a:r>
            <a:r>
              <a:rPr lang="ko-KR" altLang="en-US" sz="1400" dirty="0" err="1" smtClean="0"/>
              <a:t>블로그</a:t>
            </a:r>
            <a:r>
              <a:rPr lang="en-US" altLang="ko-KR" sz="1400" dirty="0" smtClean="0"/>
              <a:t>“, “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“ </a:t>
            </a:r>
            <a:r>
              <a:rPr lang="ko-KR" altLang="en-US" sz="1400" dirty="0" smtClean="0"/>
              <a:t>추가는 어떻게 하는가</a:t>
            </a:r>
            <a:r>
              <a:rPr lang="en-US" altLang="ko-KR" sz="1400" dirty="0" smtClean="0"/>
              <a:t>?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앞서 경로를 찾는데 도움을 주는 </a:t>
            </a:r>
            <a:r>
              <a:rPr lang="en-US" altLang="ko-KR" sz="1400" dirty="0" smtClean="0"/>
              <a:t>Fire path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Fire bug </a:t>
            </a:r>
            <a:r>
              <a:rPr lang="ko-KR" altLang="en-US" sz="1400" dirty="0" smtClean="0"/>
              <a:t>가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그것을 이용하여 변경할 위치 값을 찾자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일단은 </a:t>
            </a:r>
            <a:r>
              <a:rPr lang="en-US" altLang="ko-KR" sz="1400" dirty="0" smtClean="0"/>
              <a:t>Fire Fox </a:t>
            </a:r>
            <a:r>
              <a:rPr lang="ko-KR" altLang="en-US" sz="1400" dirty="0" smtClean="0"/>
              <a:t>를 키고 테스트 케이스와 동일하게 </a:t>
            </a:r>
            <a:r>
              <a:rPr lang="en-US" altLang="ko-KR" sz="1400" dirty="0" smtClean="0"/>
              <a:t>naver.com </a:t>
            </a:r>
            <a:r>
              <a:rPr lang="ko-KR" altLang="en-US" sz="1400" dirty="0" smtClean="0"/>
              <a:t>접속 후 감자전을 검색해 보자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그다음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블로그</a:t>
            </a:r>
            <a:r>
              <a:rPr lang="ko-KR" altLang="en-US" sz="1400" dirty="0" smtClean="0"/>
              <a:t> 위치에 마우스 커서 이동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우클릭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&gt; Inspect in </a:t>
            </a:r>
            <a:r>
              <a:rPr lang="en-US" altLang="ko-KR" sz="1400" dirty="0" err="1" smtClean="0"/>
              <a:t>FirePath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를 클릭하면 마지막 그림과 같이 </a:t>
            </a:r>
            <a:r>
              <a:rPr lang="en-US" altLang="ko-KR" sz="1400" dirty="0" smtClean="0"/>
              <a:t>“</a:t>
            </a:r>
            <a:r>
              <a:rPr lang="ko-KR" altLang="en-US" sz="1400" dirty="0" err="1" smtClean="0"/>
              <a:t>블로그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에 대한 </a:t>
            </a:r>
            <a:r>
              <a:rPr lang="en-US" altLang="ko-KR" sz="1400" dirty="0" err="1" smtClean="0"/>
              <a:t>xpath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값을 얻을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마찬가지로 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도 동일하게 값을 얻을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“</a:t>
            </a:r>
            <a:r>
              <a:rPr lang="ko-KR" altLang="en-US" sz="1400" dirty="0" err="1" smtClean="0"/>
              <a:t>블로그</a:t>
            </a:r>
            <a:r>
              <a:rPr lang="en-US" altLang="ko-KR" sz="1400" dirty="0" smtClean="0"/>
              <a:t>”    -&gt;   .//*[@id='</a:t>
            </a:r>
            <a:r>
              <a:rPr lang="en-US" altLang="ko-KR" sz="1400" dirty="0" err="1" smtClean="0"/>
              <a:t>lnb</a:t>
            </a:r>
            <a:r>
              <a:rPr lang="en-US" altLang="ko-KR" sz="1400" dirty="0" smtClean="0"/>
              <a:t>']/div/div[1]/</a:t>
            </a:r>
            <a:r>
              <a:rPr lang="en-US" altLang="ko-KR" sz="1400" dirty="0" err="1" smtClean="0"/>
              <a:t>ul</a:t>
            </a:r>
            <a:r>
              <a:rPr lang="en-US" altLang="ko-KR" sz="1400" dirty="0" smtClean="0"/>
              <a:t>/li[2]/a/span</a:t>
            </a:r>
          </a:p>
          <a:p>
            <a:r>
              <a:rPr lang="en-US" altLang="ko-KR" sz="1400" dirty="0" smtClean="0"/>
              <a:t>“</a:t>
            </a:r>
            <a:r>
              <a:rPr lang="ko-KR" altLang="en-US" sz="1400" dirty="0" smtClean="0"/>
              <a:t>이미자</a:t>
            </a:r>
            <a:r>
              <a:rPr lang="en-US" altLang="ko-KR" sz="1400" dirty="0" smtClean="0"/>
              <a:t>”    -&gt;   .//*[@id='</a:t>
            </a:r>
            <a:r>
              <a:rPr lang="en-US" altLang="ko-KR" sz="1400" dirty="0" err="1" smtClean="0"/>
              <a:t>lnb</a:t>
            </a:r>
            <a:r>
              <a:rPr lang="en-US" altLang="ko-KR" sz="1400" dirty="0" smtClean="0"/>
              <a:t>']/div/div[1]/</a:t>
            </a:r>
            <a:r>
              <a:rPr lang="en-US" altLang="ko-KR" sz="1400" dirty="0" err="1" smtClean="0"/>
              <a:t>ul</a:t>
            </a:r>
            <a:r>
              <a:rPr lang="en-US" altLang="ko-KR" sz="1400" dirty="0" smtClean="0"/>
              <a:t>/li[3]/a/span</a:t>
            </a:r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57175" y="138112"/>
            <a:ext cx="5600700" cy="18716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/>
              <a:t>driver.get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baseUrl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+ "/");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("query")).click();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("query")).clear();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</a:t>
            </a:r>
            <a:r>
              <a:rPr lang="en-US" altLang="ko-KR" sz="1400" b="1" i="1" dirty="0" err="1"/>
              <a:t>sendKeys</a:t>
            </a:r>
            <a:r>
              <a:rPr lang="en-US" altLang="ko-KR" sz="1400" b="1" i="1" dirty="0"/>
              <a:t>("</a:t>
            </a:r>
            <a:r>
              <a:rPr lang="ko-KR" altLang="en-US" sz="1400" b="1" i="1" dirty="0" smtClean="0"/>
              <a:t>감자전</a:t>
            </a:r>
            <a:r>
              <a:rPr lang="en-US" altLang="ko-KR" sz="1400" b="1" i="1" dirty="0" smtClean="0"/>
              <a:t>");</a:t>
            </a:r>
            <a:endParaRPr lang="en-US" altLang="ko-KR" sz="1400" b="1" i="1" dirty="0"/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</a:t>
            </a:r>
            <a:r>
              <a:rPr lang="en-US" altLang="ko-KR" sz="1400" b="1" i="1" dirty="0" err="1"/>
              <a:t>search_btn</a:t>
            </a:r>
            <a:r>
              <a:rPr lang="en-US" altLang="ko-KR" sz="1400" b="1" i="1" dirty="0"/>
              <a:t>")).click();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By.</a:t>
            </a:r>
            <a:r>
              <a:rPr lang="en-US" altLang="ko-KR" sz="1400" b="1" i="1" dirty="0" err="1" smtClean="0"/>
              <a:t>linkText</a:t>
            </a:r>
            <a:r>
              <a:rPr lang="en-US" altLang="ko-KR" sz="1400" b="1" i="1" dirty="0"/>
              <a:t>("</a:t>
            </a:r>
            <a:r>
              <a:rPr lang="ko-KR" altLang="en-US" sz="1400" b="1" i="1" dirty="0"/>
              <a:t>볶음</a:t>
            </a:r>
            <a:r>
              <a:rPr lang="en-US" altLang="ko-KR" sz="1400" b="1" i="1" dirty="0"/>
              <a:t>")).click</a:t>
            </a:r>
            <a:r>
              <a:rPr lang="en-US" altLang="ko-KR" sz="1400" b="1" i="1" dirty="0" smtClean="0"/>
              <a:t>();</a:t>
            </a:r>
          </a:p>
          <a:p>
            <a:endParaRPr lang="en-US" altLang="ko-KR" sz="1400" b="1" i="1" dirty="0"/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By.</a:t>
            </a:r>
            <a:r>
              <a:rPr lang="en-US" altLang="ko-KR" sz="1400" b="1" i="1" dirty="0" err="1" smtClean="0"/>
              <a:t>cssSelector</a:t>
            </a:r>
            <a:r>
              <a:rPr lang="en-US" altLang="ko-KR" sz="1400" b="1" i="1" dirty="0"/>
              <a:t>("</a:t>
            </a:r>
            <a:r>
              <a:rPr lang="en-US" altLang="ko-KR" sz="1200" b="1" i="1" dirty="0"/>
              <a:t>image[alt=\"NAVER\"]</a:t>
            </a:r>
            <a:r>
              <a:rPr lang="en-US" altLang="ko-KR" sz="1400" b="1" i="1" dirty="0"/>
              <a:t>")).click</a:t>
            </a:r>
            <a:r>
              <a:rPr lang="en-US" altLang="ko-KR" sz="1400" b="1" i="1" dirty="0" smtClean="0"/>
              <a:t>();</a:t>
            </a:r>
            <a:endParaRPr lang="en-US" altLang="ko-KR" sz="1400" b="1" i="1" dirty="0"/>
          </a:p>
        </p:txBody>
      </p:sp>
      <p:sp>
        <p:nvSpPr>
          <p:cNvPr id="23" name="직사각형 22"/>
          <p:cNvSpPr/>
          <p:nvPr/>
        </p:nvSpPr>
        <p:spPr>
          <a:xfrm>
            <a:off x="4105275" y="815682"/>
            <a:ext cx="752475" cy="31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57175" y="1284141"/>
            <a:ext cx="394335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4849119"/>
            <a:ext cx="5600700" cy="19612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2197242"/>
            <a:ext cx="4748213" cy="246441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00150" y="4242553"/>
            <a:ext cx="1314450" cy="138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28849" y="6350796"/>
            <a:ext cx="2162175" cy="202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19175" y="5448301"/>
            <a:ext cx="600076" cy="295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990725" y="4661652"/>
            <a:ext cx="1152525" cy="1874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4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실습하기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코드를 변경하면 왼쪽과 같이 변경될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감자요리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감자전으로 </a:t>
            </a:r>
            <a:r>
              <a:rPr lang="ko-KR" altLang="en-US" sz="1400" dirty="0" err="1" smtClean="0"/>
              <a:t>검색어를</a:t>
            </a:r>
            <a:r>
              <a:rPr lang="ko-KR" altLang="en-US" sz="1400" dirty="0" smtClean="0"/>
              <a:t> 변경하였고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기존에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볶음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링크 클릭 동작을 삭제 한 뒤 </a:t>
            </a:r>
            <a:r>
              <a:rPr lang="en-US" altLang="ko-KR" sz="1400" dirty="0" smtClean="0"/>
              <a:t>“</a:t>
            </a:r>
            <a:r>
              <a:rPr lang="ko-KR" altLang="en-US" sz="1400" dirty="0" err="1" smtClean="0"/>
              <a:t>블로그</a:t>
            </a:r>
            <a:r>
              <a:rPr lang="en-US" altLang="ko-KR" sz="1400" dirty="0" smtClean="0"/>
              <a:t>”, “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“ </a:t>
            </a:r>
            <a:r>
              <a:rPr lang="ko-KR" altLang="en-US" sz="1400" dirty="0" smtClean="0"/>
              <a:t>를 클릭하여 이동하는 새로운 테스트 케이스가 완성되었다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실행해 보자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57175" y="138112"/>
            <a:ext cx="5600700" cy="5319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/>
              <a:t>…</a:t>
            </a:r>
          </a:p>
          <a:p>
            <a:r>
              <a:rPr lang="en-US" altLang="ko-KR" sz="1400" b="1" dirty="0" err="1" smtClean="0"/>
              <a:t>driver.get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baseUrl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+ "/");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("query")).click();</a:t>
            </a:r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("query")).clear();</a:t>
            </a:r>
          </a:p>
          <a:p>
            <a:endParaRPr lang="en-US" altLang="ko-KR" sz="1400" b="1" dirty="0" smtClean="0"/>
          </a:p>
          <a:p>
            <a:r>
              <a:rPr lang="en-US" altLang="ko-KR" sz="1400" b="1" dirty="0" smtClean="0"/>
              <a:t>// </a:t>
            </a:r>
            <a:r>
              <a:rPr lang="ko-KR" altLang="en-US" sz="1400" b="1" dirty="0" smtClean="0"/>
              <a:t>감자요리 </a:t>
            </a:r>
            <a:r>
              <a:rPr lang="en-US" altLang="ko-KR" sz="1400" b="1" dirty="0" smtClean="0"/>
              <a:t>-&gt; </a:t>
            </a:r>
            <a:r>
              <a:rPr lang="ko-KR" altLang="en-US" sz="1400" b="1" dirty="0" smtClean="0"/>
              <a:t>감자전 </a:t>
            </a:r>
            <a:r>
              <a:rPr lang="ko-KR" altLang="en-US" sz="1400" b="1" dirty="0" err="1" smtClean="0"/>
              <a:t>검색어</a:t>
            </a:r>
            <a:r>
              <a:rPr lang="ko-KR" altLang="en-US" sz="1400" b="1" dirty="0" smtClean="0"/>
              <a:t> 변경</a:t>
            </a:r>
            <a:endParaRPr lang="en-US" altLang="ko-KR" sz="1400" b="1" dirty="0" smtClean="0"/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("query")).</a:t>
            </a:r>
            <a:r>
              <a:rPr lang="en-US" altLang="ko-KR" sz="1400" b="1" i="1" dirty="0" err="1"/>
              <a:t>sendKeys</a:t>
            </a:r>
            <a:r>
              <a:rPr lang="en-US" altLang="ko-KR" sz="1400" b="1" i="1" dirty="0"/>
              <a:t>("</a:t>
            </a:r>
            <a:r>
              <a:rPr lang="ko-KR" altLang="en-US" sz="1400" b="1" i="1" dirty="0" smtClean="0"/>
              <a:t>감자전</a:t>
            </a:r>
            <a:r>
              <a:rPr lang="en-US" altLang="ko-KR" sz="1400" b="1" i="1" dirty="0" smtClean="0"/>
              <a:t>");</a:t>
            </a:r>
          </a:p>
          <a:p>
            <a:endParaRPr lang="en-US" altLang="ko-KR" sz="1400" b="1" i="1" dirty="0"/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(By.</a:t>
            </a:r>
            <a:r>
              <a:rPr lang="en-US" altLang="ko-KR" sz="1400" b="1" i="1" dirty="0" smtClean="0"/>
              <a:t>id</a:t>
            </a:r>
            <a:r>
              <a:rPr lang="en-US" altLang="ko-KR" sz="1400" b="1" i="1" dirty="0"/>
              <a:t>("</a:t>
            </a:r>
            <a:r>
              <a:rPr lang="en-US" altLang="ko-KR" sz="1400" b="1" i="1" dirty="0" err="1"/>
              <a:t>search_btn</a:t>
            </a:r>
            <a:r>
              <a:rPr lang="en-US" altLang="ko-KR" sz="1400" b="1" i="1" dirty="0"/>
              <a:t>")).click();</a:t>
            </a:r>
          </a:p>
          <a:p>
            <a:endParaRPr lang="en-US" altLang="ko-KR" sz="1400" b="1" dirty="0" smtClean="0"/>
          </a:p>
          <a:p>
            <a:r>
              <a:rPr lang="en-US" altLang="ko-KR" sz="1400" b="1" dirty="0" smtClean="0"/>
              <a:t>// </a:t>
            </a:r>
            <a:r>
              <a:rPr lang="ko-KR" altLang="en-US" sz="1400" b="1" dirty="0" err="1" smtClean="0"/>
              <a:t>블로그</a:t>
            </a:r>
            <a:r>
              <a:rPr lang="ko-KR" altLang="en-US" sz="1400" b="1" dirty="0" smtClean="0"/>
              <a:t> 클릭</a:t>
            </a:r>
            <a:endParaRPr lang="en-US" altLang="ko-KR" sz="1400" b="1" dirty="0" smtClean="0"/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By.xpath</a:t>
            </a:r>
            <a:r>
              <a:rPr lang="en-US" altLang="ko-KR" sz="1400" b="1" dirty="0" smtClean="0"/>
              <a:t>(“</a:t>
            </a:r>
            <a:r>
              <a:rPr lang="en-US" altLang="ko-KR" sz="1400" b="1" dirty="0"/>
              <a:t>.//*[@id='</a:t>
            </a:r>
            <a:r>
              <a:rPr lang="en-US" altLang="ko-KR" sz="1400" b="1" dirty="0" err="1"/>
              <a:t>lnb</a:t>
            </a:r>
            <a:r>
              <a:rPr lang="en-US" altLang="ko-KR" sz="1400" b="1" dirty="0"/>
              <a:t>']/div/div[1]/</a:t>
            </a:r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/li[2]/</a:t>
            </a:r>
            <a:r>
              <a:rPr lang="en-US" altLang="ko-KR" sz="1400" b="1" dirty="0"/>
              <a:t>a/span</a:t>
            </a:r>
            <a:r>
              <a:rPr lang="en-US" altLang="ko-KR" sz="1400" b="1" dirty="0" smtClean="0"/>
              <a:t>”))).</a:t>
            </a:r>
            <a:r>
              <a:rPr lang="en-US" altLang="ko-KR" sz="1400" b="1" dirty="0"/>
              <a:t>click</a:t>
            </a:r>
            <a:r>
              <a:rPr lang="en-US" altLang="ko-KR" sz="1400" b="1" dirty="0" smtClean="0"/>
              <a:t>();</a:t>
            </a:r>
          </a:p>
          <a:p>
            <a:endParaRPr lang="en-US" altLang="ko-KR" sz="1400" b="1" dirty="0"/>
          </a:p>
          <a:p>
            <a:r>
              <a:rPr lang="en-US" altLang="ko-KR" sz="1400" b="1" dirty="0" smtClean="0"/>
              <a:t>// </a:t>
            </a:r>
            <a:r>
              <a:rPr lang="ko-KR" altLang="en-US" sz="1400" b="1" dirty="0" smtClean="0"/>
              <a:t>이미지 클릭</a:t>
            </a:r>
            <a:endParaRPr lang="en-US" altLang="ko-KR" sz="1400" b="1" dirty="0"/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By.xpath</a:t>
            </a:r>
            <a:r>
              <a:rPr lang="en-US" altLang="ko-KR" sz="1400" b="1" dirty="0" smtClean="0"/>
              <a:t>(".//*[@</a:t>
            </a:r>
            <a:r>
              <a:rPr lang="en-US" altLang="ko-KR" sz="1400" b="1" dirty="0"/>
              <a:t>id='</a:t>
            </a:r>
            <a:r>
              <a:rPr lang="en-US" altLang="ko-KR" sz="1400" b="1" dirty="0" err="1"/>
              <a:t>lnb</a:t>
            </a:r>
            <a:r>
              <a:rPr lang="en-US" altLang="ko-KR" sz="1400" b="1" dirty="0"/>
              <a:t>']/div/div[1]/</a:t>
            </a:r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/li[3]/</a:t>
            </a:r>
            <a:r>
              <a:rPr lang="en-US" altLang="ko-KR" sz="1400" b="1" dirty="0"/>
              <a:t>a/span”))).click();</a:t>
            </a:r>
          </a:p>
          <a:p>
            <a:endParaRPr lang="en-US" altLang="ko-KR" sz="1400" b="1" dirty="0" smtClean="0"/>
          </a:p>
          <a:p>
            <a:r>
              <a:rPr lang="en-US" altLang="ko-KR" sz="1400" b="1" dirty="0" err="1" smtClean="0"/>
              <a:t>driver.findElement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By.</a:t>
            </a:r>
            <a:r>
              <a:rPr lang="en-US" altLang="ko-KR" sz="1400" b="1" i="1" dirty="0" err="1" smtClean="0"/>
              <a:t>cssSelector</a:t>
            </a:r>
            <a:r>
              <a:rPr lang="en-US" altLang="ko-KR" sz="1400" b="1" i="1" dirty="0"/>
              <a:t>("</a:t>
            </a:r>
            <a:r>
              <a:rPr lang="en-US" altLang="ko-KR" sz="1200" b="1" i="1" dirty="0"/>
              <a:t>image[alt=\"NAVER\"]</a:t>
            </a:r>
            <a:r>
              <a:rPr lang="en-US" altLang="ko-KR" sz="1400" b="1" i="1" dirty="0"/>
              <a:t>")).click</a:t>
            </a:r>
            <a:r>
              <a:rPr lang="en-US" altLang="ko-KR" sz="1400" b="1" i="1" dirty="0" smtClean="0"/>
              <a:t>();</a:t>
            </a:r>
          </a:p>
          <a:p>
            <a:r>
              <a:rPr lang="en-US" altLang="ko-KR" sz="1400" b="1" i="1" dirty="0" smtClean="0"/>
              <a:t>…</a:t>
            </a:r>
            <a:endParaRPr lang="en-US" altLang="ko-KR" sz="1400" b="1" i="1" dirty="0"/>
          </a:p>
        </p:txBody>
      </p:sp>
      <p:sp>
        <p:nvSpPr>
          <p:cNvPr id="2" name="직사각형 1"/>
          <p:cNvSpPr/>
          <p:nvPr/>
        </p:nvSpPr>
        <p:spPr>
          <a:xfrm>
            <a:off x="266700" y="1638300"/>
            <a:ext cx="4800600" cy="590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7174" y="2783679"/>
            <a:ext cx="5514975" cy="788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61937" y="3576635"/>
            <a:ext cx="5514975" cy="788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10" name="실행 단추: 동영상 9">
            <a:hlinkClick r:id="rId4" action="ppaction://program" highlightClick="1"/>
          </p:cNvPr>
          <p:cNvSpPr/>
          <p:nvPr/>
        </p:nvSpPr>
        <p:spPr>
          <a:xfrm>
            <a:off x="6115050" y="3371850"/>
            <a:ext cx="2085975" cy="2085975"/>
          </a:xfrm>
          <a:prstGeom prst="actionButtonMovie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29350" y="2644646"/>
            <a:ext cx="1743075" cy="450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Script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 useBgFill="1">
        <p:nvSpPr>
          <p:cNvPr id="12" name="실행 단추: 동영상 11">
            <a:hlinkClick r:id="rId5" action="ppaction://program" highlightClick="1"/>
          </p:cNvPr>
          <p:cNvSpPr/>
          <p:nvPr/>
        </p:nvSpPr>
        <p:spPr>
          <a:xfrm>
            <a:off x="8934450" y="3371850"/>
            <a:ext cx="2085975" cy="2085975"/>
          </a:xfrm>
          <a:prstGeom prst="actionButtonMovie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048750" y="2644646"/>
            <a:ext cx="1743075" cy="450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Script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835871" y="5592842"/>
            <a:ext cx="2644331" cy="411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Edit to Script.mp4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655271" y="5592842"/>
            <a:ext cx="2644331" cy="411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 to scropt.mp4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7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Tip ! </a:t>
            </a:r>
            <a:r>
              <a:rPr lang="ko-KR" altLang="en-US" sz="2500" b="1" dirty="0" smtClean="0"/>
              <a:t>모방</a:t>
            </a:r>
            <a:r>
              <a:rPr lang="en-US" altLang="ko-KR" sz="2500" b="1" dirty="0" smtClean="0"/>
              <a:t>? </a:t>
            </a:r>
            <a:r>
              <a:rPr lang="ko-KR" altLang="en-US" sz="2500" b="1" dirty="0" smtClean="0"/>
              <a:t>창조의 한 끗 차이</a:t>
            </a:r>
            <a:endParaRPr lang="en-US" altLang="ko-KR" sz="2500" b="1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개발 지식이 전혀 없지만 우리는 스크립트를 개발해야 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어떻게 시작하면 좋을까</a:t>
            </a:r>
            <a:r>
              <a:rPr lang="en-US" altLang="ko-KR" sz="1400" dirty="0" smtClean="0"/>
              <a:t>?</a:t>
            </a:r>
          </a:p>
          <a:p>
            <a:r>
              <a:rPr lang="en-US" altLang="ko-KR" sz="1400" dirty="0" smtClean="0"/>
              <a:t>API </a:t>
            </a:r>
            <a:r>
              <a:rPr lang="ko-KR" altLang="en-US" sz="1400" dirty="0" smtClean="0"/>
              <a:t>공부를 하고</a:t>
            </a:r>
            <a:r>
              <a:rPr lang="en-US" altLang="ko-KR" sz="1400" dirty="0" smtClean="0"/>
              <a:t>, Java </a:t>
            </a:r>
            <a:r>
              <a:rPr lang="ko-KR" altLang="en-US" sz="1400" dirty="0" smtClean="0"/>
              <a:t>언어를 공부를 하고</a:t>
            </a:r>
            <a:r>
              <a:rPr lang="en-US" altLang="ko-KR" sz="1400" dirty="0" smtClean="0"/>
              <a:t>…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모두 정답이지만 빠르게 이해가 될까</a:t>
            </a:r>
            <a:r>
              <a:rPr lang="en-US" altLang="ko-KR" sz="1400" dirty="0" smtClean="0"/>
              <a:t>?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조금 더 쉽게 접근 해보자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기본적으로 </a:t>
            </a:r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Before, Test, After </a:t>
            </a:r>
            <a:r>
              <a:rPr lang="ko-KR" altLang="en-US" sz="1400" dirty="0" err="1" smtClean="0"/>
              <a:t>세단계로</a:t>
            </a:r>
            <a:r>
              <a:rPr lang="ko-KR" altLang="en-US" sz="1400" dirty="0" smtClean="0"/>
              <a:t> 나뉘어 구분된다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그 중 같은 웹 같은 사이트에서 검증을 할 경우 굳이 </a:t>
            </a:r>
            <a:r>
              <a:rPr lang="en-US" altLang="ko-KR" sz="1400" dirty="0" smtClean="0"/>
              <a:t>Before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After </a:t>
            </a:r>
            <a:r>
              <a:rPr lang="ko-KR" altLang="en-US" sz="1400" dirty="0" smtClean="0"/>
              <a:t>을 바꿀 이유가 있을까</a:t>
            </a:r>
            <a:r>
              <a:rPr lang="en-US" altLang="ko-KR" sz="1400" dirty="0" smtClean="0"/>
              <a:t>?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테스트 케이스를 작성할 때 연속적으로 같은 동작을 하는 부분을 모아 한꺼번에 작성한다면 자동화 케이스도 동일하다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Test </a:t>
            </a:r>
            <a:r>
              <a:rPr lang="ko-KR" altLang="en-US" sz="1400" dirty="0" smtClean="0"/>
              <a:t>부분만 바꿔 주면 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왼쪽 테스트 케이스는 로그인과 관련된 테스트 케이스 이다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이때 앞부분 요구조건은 동일하다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동일한 사이트에 접속하여 동일한 로그인 화면으로 이동 후 다른 아이디로 로그인 즉 요구조건 </a:t>
            </a:r>
            <a:r>
              <a:rPr lang="en-US" altLang="ko-KR" sz="1400" dirty="0" smtClean="0"/>
              <a:t>Before </a:t>
            </a:r>
            <a:r>
              <a:rPr lang="ko-KR" altLang="en-US" sz="1400" dirty="0" smtClean="0"/>
              <a:t>를 변경할 이유가 없다</a:t>
            </a:r>
            <a:r>
              <a:rPr lang="en-US" altLang="ko-KR" sz="1400" dirty="0"/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04" y="4622101"/>
            <a:ext cx="5685871" cy="1377181"/>
          </a:xfrm>
          <a:prstGeom prst="rect">
            <a:avLst/>
          </a:prstGeom>
        </p:spPr>
      </p:pic>
      <p:pic>
        <p:nvPicPr>
          <p:cNvPr id="1026" name="Picture 2" descr="창조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4" y="967201"/>
            <a:ext cx="5675792" cy="268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4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0" y="114300"/>
            <a:ext cx="601027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마치며</a:t>
            </a:r>
            <a:r>
              <a:rPr lang="en-US" altLang="ko-KR" sz="2500" b="1" dirty="0" smtClean="0"/>
              <a:t>…</a:t>
            </a:r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이 </a:t>
            </a:r>
            <a:r>
              <a:rPr lang="en-US" altLang="ko-KR" sz="1400" dirty="0" smtClean="0"/>
              <a:t>PPT </a:t>
            </a:r>
            <a:r>
              <a:rPr lang="ko-KR" altLang="en-US" sz="1400" dirty="0" smtClean="0"/>
              <a:t>자료에서 알려주는 내용이 </a:t>
            </a:r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의 전부는 아니다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개발 방식 및 환경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도구 등 다양한 방법이 존재하고 더 간단하고 더 쉬운 방법이 존재 할 수도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처음 </a:t>
            </a:r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라는 개발이라는 것을 하게 되었을 때 많은 삽질을 통하여 경험하고 깨달은 내용으로 이 내용만 알게 된다면 보다 쉽게 </a:t>
            </a:r>
            <a:r>
              <a:rPr lang="en-US" altLang="ko-KR" sz="1400" dirty="0" smtClean="0"/>
              <a:t>Selenium </a:t>
            </a:r>
            <a:r>
              <a:rPr lang="ko-KR" altLang="en-US" sz="1400" dirty="0" smtClean="0"/>
              <a:t>이라는 것을 접할 수 있고</a:t>
            </a:r>
            <a:r>
              <a:rPr lang="en-US" altLang="ko-KR" sz="1400" dirty="0" smtClean="0"/>
              <a:t>, Java </a:t>
            </a:r>
            <a:r>
              <a:rPr lang="ko-KR" altLang="en-US" sz="1400" dirty="0" smtClean="0"/>
              <a:t>라는 프로그래밍 언어를 이용하여 쉽게 접근 할 수 있을 것이라고 생각한다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부디 이 자료가 도움이 되었으면 </a:t>
            </a:r>
            <a:r>
              <a:rPr lang="en-US" altLang="ko-KR" sz="1400" dirty="0" smtClean="0"/>
              <a:t>…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감사합니다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2050" name="Picture 2" descr="good bye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9" y="2819850"/>
            <a:ext cx="543396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31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14300"/>
            <a:ext cx="6010275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/>
              <a:t>시작이 반이다</a:t>
            </a:r>
            <a:r>
              <a:rPr lang="en-US" altLang="ko-KR" sz="2500" b="1" dirty="0" smtClean="0"/>
              <a:t>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처음부터 모든 기능을 완전히 알고 있다면 당신은 능력자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누구나 처음시작은 어려운 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프로그래밍은 어려워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자동화 테스트는 복잡해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시간이 없어</a:t>
            </a:r>
            <a:r>
              <a:rPr lang="en-US" altLang="ko-KR" dirty="0" smtClean="0"/>
              <a:t>…</a:t>
            </a:r>
          </a:p>
          <a:p>
            <a:endParaRPr lang="en-US" altLang="ko-KR" dirty="0"/>
          </a:p>
          <a:p>
            <a:r>
              <a:rPr lang="ko-KR" altLang="en-US" dirty="0" smtClean="0"/>
              <a:t>다양한 핑계 아닌 핑계로 인하여 시작도 하기 전에 알 수 없는 미지의 공포에 패배하여 좌절 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 </a:t>
            </a:r>
            <a:r>
              <a:rPr lang="en-US" altLang="ko-KR" dirty="0" smtClean="0"/>
              <a:t>PPT </a:t>
            </a:r>
            <a:r>
              <a:rPr lang="ko-KR" altLang="en-US" dirty="0" smtClean="0"/>
              <a:t>자료는 그 과정으로 최소화 할 수 있도록 가장 기초 부터 정리하였습니다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물론 직접 경험하며 느꼈던 점이나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지극히 개인적으로 깨우친 방법이라 내용이 틀릴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이해하기 어려울 수 있어 미리 양해 드립니다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그럼 시작해 보죠</a:t>
            </a:r>
            <a:r>
              <a:rPr lang="en-US" altLang="ko-KR" dirty="0" smtClean="0"/>
              <a:t>~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 descr="selenium with java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18002"/>
            <a:ext cx="5702300" cy="280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lenium with java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233766"/>
            <a:ext cx="5702300" cy="320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4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nium serv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4" y="970336"/>
            <a:ext cx="7057932" cy="437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lenium java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03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TextBox 12"/>
          <p:cNvSpPr txBox="1"/>
          <p:nvPr/>
        </p:nvSpPr>
        <p:spPr>
          <a:xfrm>
            <a:off x="4724401" y="1759089"/>
            <a:ext cx="29813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 smtClean="0"/>
              <a:t>환경설정</a:t>
            </a:r>
            <a:endParaRPr lang="en-US" altLang="ko-KR" sz="3500" dirty="0" smtClean="0"/>
          </a:p>
          <a:p>
            <a:pPr algn="ctr"/>
            <a:r>
              <a:rPr lang="ko-KR" altLang="en-US" sz="3500" dirty="0" smtClean="0"/>
              <a:t>환경변수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071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14300"/>
            <a:ext cx="6010275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500" b="1" dirty="0" smtClean="0"/>
              <a:t>JAVA </a:t>
            </a:r>
            <a:r>
              <a:rPr lang="ko-KR" altLang="en-US" sz="2500" b="1" dirty="0" smtClean="0"/>
              <a:t>설치</a:t>
            </a:r>
            <a:endParaRPr lang="en-US" altLang="ko-KR" sz="2500" b="1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현재</a:t>
            </a:r>
            <a:r>
              <a:rPr lang="en-US" altLang="ko-KR" dirty="0" smtClean="0"/>
              <a:t> Script </a:t>
            </a:r>
            <a:r>
              <a:rPr lang="ko-KR" altLang="en-US" dirty="0" smtClean="0"/>
              <a:t>개발에 사용하고 있는 프로그래밍 언어로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를 사용 하고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이에 아래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로 이동하여 </a:t>
            </a:r>
            <a:r>
              <a:rPr lang="en-US" altLang="ko-KR" dirty="0" smtClean="0"/>
              <a:t>Java (JDK)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다운받아 설치한다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hlinkClick r:id="rId3"/>
              </a:rPr>
              <a:t>http://www.oracle.com/technetwork/java/javase/downloads/jdk8-downloads-2133151.html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Script </a:t>
            </a:r>
            <a:r>
              <a:rPr lang="ko-KR" altLang="en-US" dirty="0" smtClean="0"/>
              <a:t>개발에는 어떠한 버전으로 사용해도 상관없으나</a:t>
            </a:r>
            <a:r>
              <a:rPr lang="en-US" altLang="ko-KR" dirty="0" smtClean="0"/>
              <a:t>, CJ </a:t>
            </a:r>
            <a:r>
              <a:rPr lang="ko-KR" altLang="en-US" dirty="0" err="1" smtClean="0"/>
              <a:t>오쇼핑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Java 1.7 </a:t>
            </a:r>
            <a:r>
              <a:rPr lang="ko-KR" altLang="en-US" dirty="0" smtClean="0"/>
              <a:t>버전으로 개발하여 사용 하고 있어 해당 버전으로 설치하는 것을 권한다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방법은 설치된 운영체제에 따라 해당되는 항목을 선택하여 다운로드 후 다운로드 된 설치파일을 실행한다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3278862"/>
            <a:ext cx="5343525" cy="2962275"/>
          </a:xfrm>
          <a:prstGeom prst="rect">
            <a:avLst/>
          </a:prstGeom>
        </p:spPr>
      </p:pic>
      <p:pic>
        <p:nvPicPr>
          <p:cNvPr id="7172" name="Picture 4" descr="JAVA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2" y="0"/>
            <a:ext cx="3392488" cy="3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0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78" y="6029325"/>
            <a:ext cx="2323022" cy="781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14300"/>
            <a:ext cx="601027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/>
              <a:t>2. JAVA </a:t>
            </a:r>
            <a:r>
              <a:rPr lang="ko-KR" altLang="en-US" sz="2500" b="1" dirty="0" smtClean="0"/>
              <a:t>환경변수 설정</a:t>
            </a:r>
            <a:endParaRPr lang="en-US" altLang="ko-KR" sz="2500" b="1" dirty="0" smtClean="0"/>
          </a:p>
          <a:p>
            <a:endParaRPr lang="en-US" altLang="ko-KR" dirty="0"/>
          </a:p>
          <a:p>
            <a:r>
              <a:rPr lang="ko-KR" altLang="en-US" dirty="0" smtClean="0"/>
              <a:t>환경변수를 설정해 주는 이유</a:t>
            </a:r>
            <a:endParaRPr lang="en-US" altLang="ko-KR" dirty="0" smtClean="0"/>
          </a:p>
          <a:p>
            <a:r>
              <a:rPr lang="en-US" altLang="ko-KR" dirty="0" smtClean="0"/>
              <a:t>: Path</a:t>
            </a:r>
            <a:r>
              <a:rPr lang="ko-KR" altLang="en-US" dirty="0" smtClean="0"/>
              <a:t>는 파일이 있는 그 폴더가 아닌 다른 폴더에서 해당 폴더를 접근하기 위해 지정해 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대부분 </a:t>
            </a:r>
            <a:r>
              <a:rPr lang="en-US" altLang="ko-KR" dirty="0" smtClean="0"/>
              <a:t>Windows </a:t>
            </a:r>
            <a:r>
              <a:rPr lang="ko-KR" altLang="en-US" dirty="0" smtClean="0"/>
              <a:t>소프트웨어는 </a:t>
            </a:r>
            <a:r>
              <a:rPr lang="ko-KR" altLang="en-US" dirty="0" smtClean="0"/>
              <a:t>이런 식으로 </a:t>
            </a:r>
            <a:r>
              <a:rPr lang="ko-KR" altLang="en-US" dirty="0" smtClean="0"/>
              <a:t>지정하지 않아도 되지만</a:t>
            </a:r>
            <a:r>
              <a:rPr lang="en-US" altLang="ko-KR" dirty="0"/>
              <a:t>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Tomcat </a:t>
            </a:r>
            <a:r>
              <a:rPr lang="ko-KR" altLang="en-US" dirty="0" smtClean="0"/>
              <a:t>등 지정해 주는 것들이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err="1" smtClean="0"/>
              <a:t>내컴퓨터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마우스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고급시스템 설정 클릭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시스템속성 팝업 발생시 </a:t>
            </a:r>
            <a:r>
              <a:rPr lang="ko-KR" altLang="en-US" dirty="0" err="1" smtClean="0"/>
              <a:t>고급탭</a:t>
            </a:r>
            <a:r>
              <a:rPr lang="ko-KR" altLang="en-US" dirty="0" smtClean="0"/>
              <a:t> 선택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 smtClean="0"/>
          </a:p>
          <a:p>
            <a:pPr marL="342900" indent="-342900">
              <a:buAutoNum type="arabicParenR"/>
            </a:pPr>
            <a:r>
              <a:rPr lang="ko-KR" altLang="en-US" dirty="0" smtClean="0"/>
              <a:t>고급 탭에서 환경변수 클릭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242887"/>
            <a:ext cx="5029200" cy="35555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6" y="3933825"/>
            <a:ext cx="36766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4556</Words>
  <Application>Microsoft Office PowerPoint</Application>
  <PresentationFormat>와이드스크린</PresentationFormat>
  <Paragraphs>898</Paragraphs>
  <Slides>57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0" baseType="lpstr">
      <vt:lpstr>맑은 고딕</vt:lpstr>
      <vt:lpstr>Arial</vt:lpstr>
      <vt:lpstr>Office 테마</vt:lpstr>
      <vt:lpstr> Selenium 교육자료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교육자료</dc:title>
  <dc:creator>erurian10</dc:creator>
  <cp:lastModifiedBy>erurian10</cp:lastModifiedBy>
  <cp:revision>153</cp:revision>
  <dcterms:created xsi:type="dcterms:W3CDTF">2016-09-18T02:13:45Z</dcterms:created>
  <dcterms:modified xsi:type="dcterms:W3CDTF">2016-10-04T00:40:11Z</dcterms:modified>
</cp:coreProperties>
</file>